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xls" ContentType="application/vnd.ms-exce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embeddings/oleObject1.bin" ContentType="application/vnd.openxmlformats-officedocument.oleObject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embeddings/oleObject2.bin" ContentType="application/vnd.openxmlformats-officedocument.oleObject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3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5.xml" ContentType="application/vnd.openxmlformats-officedocument.presentationml.tags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7.xml" ContentType="application/vnd.openxmlformats-officedocument.presentationml.tags+xml"/>
  <Override PartName="/ppt/notesSlides/notesSlide19.xml" ContentType="application/vnd.openxmlformats-officedocument.presentationml.notesSlide+xml"/>
  <Override PartName="/ppt/tags/tag8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embeddings/oleObject4.bin" ContentType="application/vnd.openxmlformats-officedocument.oleObject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tags/tag14.xml" ContentType="application/vnd.openxmlformats-officedocument.presentationml.tags+xml"/>
  <Override PartName="/ppt/notesSlides/notesSlide26.xml" ContentType="application/vnd.openxmlformats-officedocument.presentationml.notesSlide+xml"/>
  <Override PartName="/ppt/embeddings/oleObject5.bin" ContentType="application/vnd.openxmlformats-officedocument.oleObject"/>
  <Override PartName="/ppt/notesSlides/notesSlide27.xml" ContentType="application/vnd.openxmlformats-officedocument.presentationml.notesSlide+xml"/>
  <Override PartName="/ppt/embeddings/oleObject6.bin" ContentType="application/vnd.openxmlformats-officedocument.oleObject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6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handoutMasterIdLst>
    <p:handoutMasterId r:id="rId80"/>
  </p:handoutMasterIdLst>
  <p:sldIdLst>
    <p:sldId id="256" r:id="rId2"/>
    <p:sldId id="553" r:id="rId3"/>
    <p:sldId id="555" r:id="rId4"/>
    <p:sldId id="556" r:id="rId5"/>
    <p:sldId id="557" r:id="rId6"/>
    <p:sldId id="558" r:id="rId7"/>
    <p:sldId id="559" r:id="rId8"/>
    <p:sldId id="554" r:id="rId9"/>
    <p:sldId id="560" r:id="rId10"/>
    <p:sldId id="561" r:id="rId11"/>
    <p:sldId id="566" r:id="rId12"/>
    <p:sldId id="565" r:id="rId13"/>
    <p:sldId id="563" r:id="rId14"/>
    <p:sldId id="564" r:id="rId15"/>
    <p:sldId id="568" r:id="rId16"/>
    <p:sldId id="567" r:id="rId17"/>
    <p:sldId id="570" r:id="rId18"/>
    <p:sldId id="571" r:id="rId19"/>
    <p:sldId id="552" r:id="rId20"/>
    <p:sldId id="574" r:id="rId21"/>
    <p:sldId id="572" r:id="rId22"/>
    <p:sldId id="477" r:id="rId23"/>
    <p:sldId id="478" r:id="rId24"/>
    <p:sldId id="479" r:id="rId25"/>
    <p:sldId id="475" r:id="rId26"/>
    <p:sldId id="476" r:id="rId27"/>
    <p:sldId id="370" r:id="rId28"/>
    <p:sldId id="371" r:id="rId29"/>
    <p:sldId id="372" r:id="rId30"/>
    <p:sldId id="536" r:id="rId31"/>
    <p:sldId id="387" r:id="rId32"/>
    <p:sldId id="392" r:id="rId33"/>
    <p:sldId id="537" r:id="rId34"/>
    <p:sldId id="538" r:id="rId35"/>
    <p:sldId id="540" r:id="rId36"/>
    <p:sldId id="539" r:id="rId37"/>
    <p:sldId id="391" r:id="rId38"/>
    <p:sldId id="393" r:id="rId39"/>
    <p:sldId id="545" r:id="rId40"/>
    <p:sldId id="546" r:id="rId41"/>
    <p:sldId id="549" r:id="rId42"/>
    <p:sldId id="427" r:id="rId43"/>
    <p:sldId id="375" r:id="rId44"/>
    <p:sldId id="542" r:id="rId45"/>
    <p:sldId id="492" r:id="rId46"/>
    <p:sldId id="493" r:id="rId47"/>
    <p:sldId id="494" r:id="rId48"/>
    <p:sldId id="498" r:id="rId49"/>
    <p:sldId id="376" r:id="rId50"/>
    <p:sldId id="442" r:id="rId51"/>
    <p:sldId id="499" r:id="rId52"/>
    <p:sldId id="402" r:id="rId53"/>
    <p:sldId id="502" r:id="rId54"/>
    <p:sldId id="377" r:id="rId55"/>
    <p:sldId id="508" r:id="rId56"/>
    <p:sldId id="512" r:id="rId57"/>
    <p:sldId id="430" r:id="rId58"/>
    <p:sldId id="519" r:id="rId59"/>
    <p:sldId id="543" r:id="rId60"/>
    <p:sldId id="530" r:id="rId61"/>
    <p:sldId id="576" r:id="rId62"/>
    <p:sldId id="534" r:id="rId63"/>
    <p:sldId id="426" r:id="rId64"/>
    <p:sldId id="470" r:id="rId65"/>
    <p:sldId id="573" r:id="rId66"/>
    <p:sldId id="474" r:id="rId67"/>
    <p:sldId id="541" r:id="rId68"/>
    <p:sldId id="452" r:id="rId69"/>
    <p:sldId id="453" r:id="rId70"/>
    <p:sldId id="454" r:id="rId71"/>
    <p:sldId id="577" r:id="rId72"/>
    <p:sldId id="455" r:id="rId73"/>
    <p:sldId id="457" r:id="rId74"/>
    <p:sldId id="468" r:id="rId75"/>
    <p:sldId id="469" r:id="rId76"/>
    <p:sldId id="369" r:id="rId77"/>
    <p:sldId id="575" r:id="rId78"/>
  </p:sldIdLst>
  <p:sldSz cx="9906000" cy="6858000" type="A4"/>
  <p:notesSz cx="6797675" cy="992822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CCFFFF"/>
    <a:srgbClr val="0000CC"/>
    <a:srgbClr val="0000FF"/>
    <a:srgbClr val="0000DC"/>
    <a:srgbClr val="2C6F90"/>
    <a:srgbClr val="2E5C8E"/>
    <a:srgbClr val="316F8B"/>
    <a:srgbClr val="99FF99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0" autoAdjust="0"/>
    <p:restoredTop sz="94667" autoAdjust="0"/>
  </p:normalViewPr>
  <p:slideViewPr>
    <p:cSldViewPr>
      <p:cViewPr varScale="1">
        <p:scale>
          <a:sx n="91" d="100"/>
          <a:sy n="91" d="100"/>
        </p:scale>
        <p:origin x="-120" y="-11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60" y="200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4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handoutMaster" Target="handoutMasters/handout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title>
      <c:tx>
        <c:rich>
          <a:bodyPr/>
          <a:lstStyle/>
          <a:p>
            <a:pPr>
              <a:defRPr lang="zh-CN"/>
            </a:pPr>
            <a:r>
              <a:rPr lang="en-US"/>
              <a:t>Benchmark Results</a:t>
            </a:r>
            <a:endParaRPr lang="zh-CN"/>
          </a:p>
        </c:rich>
      </c:tx>
      <c:layout>
        <c:manualLayout>
          <c:xMode val="edge"/>
          <c:yMode val="edge"/>
          <c:x val="0.283300066533599"/>
          <c:y val="0.0313725490196079"/>
        </c:manualLayout>
      </c:layout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Precsion</c:v>
                </c:pt>
              </c:strCache>
            </c:strRef>
          </c:tx>
          <c:spPr>
            <a:solidFill>
              <a:srgbClr val="0000CC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RiMOM</c:v>
                </c:pt>
                <c:pt idx="1">
                  <c:v>ASMOV</c:v>
                </c:pt>
                <c:pt idx="2">
                  <c:v>Lily</c:v>
                </c:pt>
                <c:pt idx="3">
                  <c:v>aflood</c:v>
                </c:pt>
                <c:pt idx="4">
                  <c:v>aroma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0.960000000000001</c:v>
                </c:pt>
                <c:pt idx="1">
                  <c:v>0.950000000000001</c:v>
                </c:pt>
                <c:pt idx="2">
                  <c:v>0.97</c:v>
                </c:pt>
                <c:pt idx="3">
                  <c:v>0.97</c:v>
                </c:pt>
                <c:pt idx="4">
                  <c:v>0.950000000000001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RiMOM</c:v>
                </c:pt>
                <c:pt idx="1">
                  <c:v>ASMOV</c:v>
                </c:pt>
                <c:pt idx="2">
                  <c:v>Lily</c:v>
                </c:pt>
                <c:pt idx="3">
                  <c:v>aflood</c:v>
                </c:pt>
                <c:pt idx="4">
                  <c:v>aroma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0.840000000000001</c:v>
                </c:pt>
                <c:pt idx="1">
                  <c:v>0.860000000000001</c:v>
                </c:pt>
                <c:pt idx="2">
                  <c:v>0.880000000000004</c:v>
                </c:pt>
                <c:pt idx="3">
                  <c:v>0.710000000000001</c:v>
                </c:pt>
                <c:pt idx="4">
                  <c:v>0.700000000000001</c:v>
                </c:pt>
              </c:numCache>
            </c:numRef>
          </c:val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F-measure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RiMOM</c:v>
                </c:pt>
                <c:pt idx="1">
                  <c:v>ASMOV</c:v>
                </c:pt>
                <c:pt idx="2">
                  <c:v>Lily</c:v>
                </c:pt>
                <c:pt idx="3">
                  <c:v>aflood</c:v>
                </c:pt>
                <c:pt idx="4">
                  <c:v>aroma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0.896000000000005</c:v>
                </c:pt>
                <c:pt idx="1">
                  <c:v>0.902762430939226</c:v>
                </c:pt>
                <c:pt idx="2">
                  <c:v>0.922810810810811</c:v>
                </c:pt>
                <c:pt idx="3">
                  <c:v>0.819880952380953</c:v>
                </c:pt>
                <c:pt idx="4">
                  <c:v>0.806060606060606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1990104"/>
        <c:axId val="1831793704"/>
      </c:barChart>
      <c:catAx>
        <c:axId val="-211199010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zh-CN" sz="1600"/>
            </a:pPr>
            <a:endParaRPr lang="en-US"/>
          </a:p>
        </c:txPr>
        <c:crossAx val="1831793704"/>
        <c:crosses val="autoZero"/>
        <c:auto val="1"/>
        <c:lblAlgn val="ctr"/>
        <c:lblOffset val="100"/>
        <c:noMultiLvlLbl val="0"/>
      </c:catAx>
      <c:valAx>
        <c:axId val="1831793704"/>
        <c:scaling>
          <c:orientation val="minMax"/>
          <c:max val="1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zh-CN" sz="1600"/>
            </a:pPr>
            <a:endParaRPr lang="en-US"/>
          </a:p>
        </c:txPr>
        <c:crossAx val="-211199010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lang="zh-CN" sz="16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0"/>
    </mc:Choice>
    <mc:Fallback>
      <c:style val="30"/>
    </mc:Fallback>
  </mc:AlternateContent>
  <c:chart>
    <c:title>
      <c:tx>
        <c:rich>
          <a:bodyPr/>
          <a:lstStyle/>
          <a:p>
            <a:pPr>
              <a:defRPr lang="zh-CN"/>
            </a:pPr>
            <a:r>
              <a:rPr lang="en-US"/>
              <a:t>Anatomy  Results</a:t>
            </a:r>
            <a:endParaRPr lang="zh-CN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112912815489237"/>
          <c:y val="0.164611937890869"/>
          <c:w val="0.610359585442544"/>
          <c:h val="0.48301424212004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rgbClr val="0000CC"/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RiMOM</c:v>
                </c:pt>
                <c:pt idx="1">
                  <c:v>SAMBO</c:v>
                </c:pt>
                <c:pt idx="2">
                  <c:v>SAMBOodf</c:v>
                </c:pt>
                <c:pt idx="3">
                  <c:v>aflood</c:v>
                </c:pt>
                <c:pt idx="4">
                  <c:v>Lily</c:v>
                </c:pt>
              </c:strCache>
            </c:strRef>
          </c:cat>
          <c:val>
            <c:numRef>
              <c:f>Sheet2!$B$2:$B$6</c:f>
              <c:numCache>
                <c:formatCode>General</c:formatCode>
                <c:ptCount val="5"/>
                <c:pt idx="0">
                  <c:v>0.929</c:v>
                </c:pt>
                <c:pt idx="1">
                  <c:v>0.869000000000009</c:v>
                </c:pt>
                <c:pt idx="2">
                  <c:v>0.831000000000001</c:v>
                </c:pt>
                <c:pt idx="3">
                  <c:v>0.874000000000012</c:v>
                </c:pt>
                <c:pt idx="4">
                  <c:v>0.796</c:v>
                </c:pt>
              </c:numCache>
            </c:numRef>
          </c:val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rgbClr val="FFC000"/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RiMOM</c:v>
                </c:pt>
                <c:pt idx="1">
                  <c:v>SAMBO</c:v>
                </c:pt>
                <c:pt idx="2">
                  <c:v>SAMBOodf</c:v>
                </c:pt>
                <c:pt idx="3">
                  <c:v>aflood</c:v>
                </c:pt>
                <c:pt idx="4">
                  <c:v>Lily</c:v>
                </c:pt>
              </c:strCache>
            </c:strRef>
          </c:cat>
          <c:val>
            <c:numRef>
              <c:f>Sheet2!$C$2:$C$6</c:f>
              <c:numCache>
                <c:formatCode>General</c:formatCode>
                <c:ptCount val="5"/>
                <c:pt idx="0">
                  <c:v>0.735000000000001</c:v>
                </c:pt>
                <c:pt idx="1">
                  <c:v>0.836000000000001</c:v>
                </c:pt>
                <c:pt idx="2">
                  <c:v>0.833000000000001</c:v>
                </c:pt>
                <c:pt idx="3">
                  <c:v>0.682</c:v>
                </c:pt>
                <c:pt idx="4">
                  <c:v>0.693</c:v>
                </c:pt>
              </c:numCache>
            </c:numRef>
          </c:val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Recall+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RiMOM</c:v>
                </c:pt>
                <c:pt idx="1">
                  <c:v>SAMBO</c:v>
                </c:pt>
                <c:pt idx="2">
                  <c:v>SAMBOodf</c:v>
                </c:pt>
                <c:pt idx="3">
                  <c:v>aflood</c:v>
                </c:pt>
                <c:pt idx="4">
                  <c:v>Lily</c:v>
                </c:pt>
              </c:strCache>
            </c:strRef>
          </c:cat>
          <c:val>
            <c:numRef>
              <c:f>Sheet2!$D$2:$D$6</c:f>
              <c:numCache>
                <c:formatCode>General</c:formatCode>
                <c:ptCount val="5"/>
                <c:pt idx="0">
                  <c:v>0.35</c:v>
                </c:pt>
                <c:pt idx="1">
                  <c:v>0.586</c:v>
                </c:pt>
                <c:pt idx="2">
                  <c:v>0.579000000000001</c:v>
                </c:pt>
                <c:pt idx="3">
                  <c:v>0.275</c:v>
                </c:pt>
                <c:pt idx="4">
                  <c:v>0.47</c:v>
                </c:pt>
              </c:numCache>
            </c:numRef>
          </c:val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F-measure</c:v>
                </c:pt>
              </c:strCache>
            </c:strRef>
          </c:tx>
          <c:spPr>
            <a:solidFill>
              <a:srgbClr val="00B050"/>
            </a:solidFill>
          </c:spPr>
          <c:invertIfNegative val="0"/>
          <c:cat>
            <c:strRef>
              <c:f>Sheet2!$A$2:$A$6</c:f>
              <c:strCache>
                <c:ptCount val="5"/>
                <c:pt idx="0">
                  <c:v>RiMOM</c:v>
                </c:pt>
                <c:pt idx="1">
                  <c:v>SAMBO</c:v>
                </c:pt>
                <c:pt idx="2">
                  <c:v>SAMBOodf</c:v>
                </c:pt>
                <c:pt idx="3">
                  <c:v>aflood</c:v>
                </c:pt>
                <c:pt idx="4">
                  <c:v>Lily</c:v>
                </c:pt>
              </c:strCache>
            </c:strRef>
          </c:cat>
          <c:val>
            <c:numRef>
              <c:f>Sheet2!$E$2:$E$6</c:f>
              <c:numCache>
                <c:formatCode>General</c:formatCode>
                <c:ptCount val="5"/>
                <c:pt idx="0">
                  <c:v>0.821</c:v>
                </c:pt>
                <c:pt idx="1">
                  <c:v>0.852000000000001</c:v>
                </c:pt>
                <c:pt idx="2">
                  <c:v>0.832000000000001</c:v>
                </c:pt>
                <c:pt idx="3">
                  <c:v>0.766000000000014</c:v>
                </c:pt>
                <c:pt idx="4">
                  <c:v>0.741000000000005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808931992"/>
        <c:axId val="1654283560"/>
      </c:barChart>
      <c:catAx>
        <c:axId val="180893199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lang="zh-CN" sz="1400"/>
            </a:pPr>
            <a:endParaRPr lang="en-US"/>
          </a:p>
        </c:txPr>
        <c:crossAx val="1654283560"/>
        <c:crosses val="autoZero"/>
        <c:auto val="1"/>
        <c:lblAlgn val="ctr"/>
        <c:lblOffset val="100"/>
        <c:noMultiLvlLbl val="0"/>
      </c:catAx>
      <c:valAx>
        <c:axId val="16542835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lang="zh-CN" sz="1400"/>
            </a:pPr>
            <a:endParaRPr lang="en-US"/>
          </a:p>
        </c:txPr>
        <c:crossAx val="18089319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1784832626961"/>
          <c:y val="0.346211648962702"/>
          <c:w val="0.294854847407077"/>
          <c:h val="0.507326796556176"/>
        </c:manualLayout>
      </c:layout>
      <c:overlay val="0"/>
      <c:txPr>
        <a:bodyPr/>
        <a:lstStyle/>
        <a:p>
          <a:pPr>
            <a:defRPr lang="zh-CN" sz="1400"/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Relationship Id="rId2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B3ECEE-0D21-4F07-BB2D-93D9E09592DF}" type="datetimeFigureOut">
              <a:rPr lang="zh-CN" altLang="en-US" smtClean="0"/>
              <a:pPr/>
              <a:t>12/26/12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671"/>
            <a:ext cx="2946400" cy="49696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B24B0-ABFA-48A2-B98F-612E1EF5F55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051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444" y="0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75275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768" y="4715907"/>
            <a:ext cx="5438140" cy="446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D2E79F43-6908-4B1A-A9AD-43D028E4EDC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93417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upon.com/" TargetMode="External"/><Relationship Id="rId4" Type="http://schemas.openxmlformats.org/officeDocument/2006/relationships/hyperlink" Target="http://www.opentable.com/" TargetMode="External"/><Relationship Id="rId5" Type="http://schemas.openxmlformats.org/officeDocument/2006/relationships/hyperlink" Target="http://www.restaurant.com/i" TargetMode="External"/><Relationship Id="rId6" Type="http://schemas.openxmlformats.org/officeDocument/2006/relationships/hyperlink" Target="http://www.spafinder.com/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hyperlink" Target="http://info.cern.ch/Proposal.html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EB4426-93D2-4533-889B-6D1E6D9184EC}" type="slidenum">
              <a:rPr lang="en-US" altLang="zh-CN" smtClean="0"/>
              <a:pPr/>
              <a:t>1</a:t>
            </a:fld>
            <a:endParaRPr lang="en-US" altLang="zh-CN" smtClean="0"/>
          </a:p>
        </p:txBody>
      </p:sp>
      <p:sp>
        <p:nvSpPr>
          <p:cNvPr id="62467" name="Rectangle 7"/>
          <p:cNvSpPr txBox="1">
            <a:spLocks noGrp="1" noChangeArrowheads="1"/>
          </p:cNvSpPr>
          <p:nvPr/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1" tIns="45716" rIns="91431" bIns="45716" anchor="b"/>
          <a:lstStyle/>
          <a:p>
            <a:pPr algn="r"/>
            <a:fld id="{83A6FD5C-3E3C-47D2-AE81-223DA9895A76}" type="slidenum">
              <a:rPr kumimoji="0" lang="en-US" altLang="zh-CN" sz="1200"/>
              <a:pPr algn="r"/>
              <a:t>1</a:t>
            </a:fld>
            <a:endParaRPr kumimoji="0" lang="en-US" altLang="zh-CN" sz="1200"/>
          </a:p>
        </p:txBody>
      </p:sp>
      <p:sp>
        <p:nvSpPr>
          <p:cNvPr id="6246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1431" tIns="45716" rIns="91431" bIns="45716"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822E1D-9F7A-4334-8B87-082EB5D8AB9E}" type="slidenum">
              <a:rPr lang="en-US" altLang="zh-CN">
                <a:latin typeface="Arial" pitchFamily="34" charset="0"/>
              </a:rPr>
              <a:pPr/>
              <a:t>25</a:t>
            </a:fld>
            <a:endParaRPr lang="en-US" altLang="zh-CN">
              <a:latin typeface="Arial" pitchFamily="34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597FFD-3797-4D0D-8A82-57D520CA9FFD}" type="slidenum">
              <a:rPr lang="en-US" altLang="zh-CN">
                <a:latin typeface="Arial" pitchFamily="34" charset="0"/>
              </a:rPr>
              <a:pPr/>
              <a:t>26</a:t>
            </a:fld>
            <a:endParaRPr lang="en-US" altLang="zh-CN">
              <a:latin typeface="Arial" pitchFamily="34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E71DF-C449-4299-9226-7783C2158504}" type="slidenum">
              <a:rPr lang="en-US" altLang="zh-CN" smtClean="0"/>
              <a:pPr/>
              <a:t>27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11200" y="744538"/>
            <a:ext cx="5375275" cy="3722687"/>
          </a:xfrm>
          <a:ln/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pitchFamily="34" charset="0"/>
            </a:endParaRPr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5078D28-FD3C-4730-8936-F2B0EB1597D1}" type="slidenum">
              <a:rPr lang="en-US" altLang="zh-CN" smtClean="0">
                <a:latin typeface="Arial" pitchFamily="34" charset="0"/>
              </a:rPr>
              <a:pPr/>
              <a:t>29</a:t>
            </a:fld>
            <a:endParaRPr lang="en-US" altLang="zh-CN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F4799-975D-4FDE-89F4-D5ADEF4A368F}" type="slidenum">
              <a:rPr lang="en-US" altLang="zh-CN" smtClean="0">
                <a:ea typeface="宋体" charset="-122"/>
              </a:rPr>
              <a:pPr/>
              <a:t>40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2D6D666-A3B0-40A6-A599-476963B1117E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endParaRPr lang="en-US" altLang="zh-CN" sz="24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F4799-975D-4FDE-89F4-D5ADEF4A368F}" type="slidenum">
              <a:rPr lang="en-US" altLang="zh-CN" smtClean="0">
                <a:ea typeface="宋体" charset="-122"/>
              </a:rPr>
              <a:pPr/>
              <a:t>41</a:t>
            </a:fld>
            <a:endParaRPr lang="en-US" altLang="zh-CN" smtClean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E71DF-C449-4299-9226-7783C2158504}" type="slidenum">
              <a:rPr lang="en-US" altLang="zh-CN" smtClean="0"/>
              <a:pPr/>
              <a:t>42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>
              <a:latin typeface="Arial" pitchFamily="34" charset="0"/>
            </a:endParaRPr>
          </a:p>
        </p:txBody>
      </p:sp>
      <p:sp>
        <p:nvSpPr>
          <p:cNvPr id="49156" name="灯片编号占位符 3"/>
          <p:cNvSpPr txBox="1">
            <a:spLocks noGrp="1"/>
          </p:cNvSpPr>
          <p:nvPr/>
        </p:nvSpPr>
        <p:spPr bwMode="auto">
          <a:xfrm>
            <a:off x="3850446" y="9430093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577F0ACA-C6EE-4DAC-B1AD-668D1F850778}" type="slidenum">
              <a:rPr lang="en-US" altLang="zh-CN" sz="1200">
                <a:latin typeface="Arial" pitchFamily="34" charset="0"/>
              </a:rPr>
              <a:pPr algn="r"/>
              <a:t>45</a:t>
            </a:fld>
            <a:endParaRPr lang="en-US" altLang="zh-CN" sz="120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E71DF-C449-4299-9226-7783C2158504}" type="slidenum">
              <a:rPr lang="en-US" altLang="zh-CN" smtClean="0"/>
              <a:pPr/>
              <a:t>48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97DA4D-3B5D-4989-AE8C-DF83EB672FC8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114690" name="Rectangle 7"/>
          <p:cNvSpPr txBox="1">
            <a:spLocks noGrp="1" noChangeArrowheads="1"/>
          </p:cNvSpPr>
          <p:nvPr/>
        </p:nvSpPr>
        <p:spPr bwMode="auto">
          <a:xfrm>
            <a:off x="3850444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813F441-EF61-4355-893B-5E35CD5306AB}" type="slidenum">
              <a:rPr lang="en-US" altLang="zh-CN" sz="1200"/>
              <a:pPr algn="r"/>
              <a:t>51</a:t>
            </a:fld>
            <a:endParaRPr lang="en-US" altLang="zh-CN" sz="1200"/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2E71DF-C449-4299-9226-7783C2158504}" type="slidenum">
              <a:rPr lang="en-US" altLang="zh-CN" smtClean="0"/>
              <a:pPr/>
              <a:t>53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711200" y="744538"/>
            <a:ext cx="537527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804948-14D2-43DA-B3DB-CF1972FFF4B7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  <p:sp>
        <p:nvSpPr>
          <p:cNvPr id="54275" name="灯片编号占位符 3"/>
          <p:cNvSpPr txBox="1">
            <a:spLocks noGrp="1"/>
          </p:cNvSpPr>
          <p:nvPr/>
        </p:nvSpPr>
        <p:spPr bwMode="auto">
          <a:xfrm>
            <a:off x="3850443" y="9430091"/>
            <a:ext cx="2945659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E47CB7-62C7-4DF4-A790-52C6742DED3D}" type="slidenum">
              <a:rPr lang="en-US" altLang="zh-CN" sz="1200"/>
              <a:pPr algn="r"/>
              <a:t>60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以下四页作为动画引出大数据时代的到来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3851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87BB21-9074-41DF-B222-19B3C74AB354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AED256B-D2C5-4367-863D-A027DA51FC41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E9D383-97CB-4444-B473-9041A978BDCC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1085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8DDEB6-42AD-4570-A1D3-385FBBC94A3E}" type="slidenum">
              <a:rPr lang="en-US" altLang="zh-CN" smtClean="0"/>
              <a:pPr/>
              <a:t>76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39DED-ACCF-4D44-AD36-43C2EAF5D83D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1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altLang="zh-CN" dirty="0" smtClean="0"/>
              <a:t>With the growth of local commerce on the Web, the links between online and physical commerce are becoming stronger.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The key to O2O is that it finds consumers online and brings them into real-world stores. . It is a combination of payment model and foot traffic generator for merchants (as well as a “discovery” mechanism for consumers) that creates offline purchases. It is inherently measurable, since every transaction (or reservation, for things like </a:t>
            </a:r>
            <a:r>
              <a:rPr lang="en-US" altLang="zh-CN" dirty="0" err="1" smtClean="0"/>
              <a:t>OpenTable</a:t>
            </a:r>
            <a:r>
              <a:rPr lang="en-US" altLang="zh-CN" dirty="0" smtClean="0"/>
              <a:t>) happens online. This is distinctively different from the directory model (think: Yelp, CitySearch, </a:t>
            </a:r>
            <a:r>
              <a:rPr lang="en-US" altLang="zh-CN" dirty="0" err="1" smtClean="0"/>
              <a:t>etc</a:t>
            </a:r>
            <a:r>
              <a:rPr lang="en-US" altLang="zh-CN" dirty="0" smtClean="0"/>
              <a:t>) in that the addition of payment helps quantify performance and close the loop—more on that later.</a:t>
            </a: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r>
              <a:rPr lang="en-US" altLang="zh-CN" dirty="0" smtClean="0"/>
              <a:t>What do </a:t>
            </a:r>
            <a:r>
              <a:rPr lang="en-US" altLang="zh-CN" b="1" dirty="0" smtClean="0">
                <a:hlinkClick r:id="rId3"/>
              </a:rPr>
              <a:t>Groupon</a:t>
            </a:r>
            <a:r>
              <a:rPr lang="en-US" altLang="zh-CN" dirty="0" smtClean="0"/>
              <a:t>, </a:t>
            </a:r>
            <a:r>
              <a:rPr lang="en-US" altLang="zh-CN" b="1" dirty="0" err="1" smtClean="0">
                <a:hlinkClick r:id="rId4"/>
              </a:rPr>
              <a:t>OpenTable</a:t>
            </a:r>
            <a:r>
              <a:rPr lang="en-US" altLang="zh-CN" dirty="0" err="1" smtClean="0"/>
              <a:t>,</a:t>
            </a:r>
            <a:r>
              <a:rPr lang="en-US" altLang="zh-CN" b="1" dirty="0" err="1" smtClean="0">
                <a:hlinkClick r:id="rId5"/>
              </a:rPr>
              <a:t>Restaurant.com</a:t>
            </a:r>
            <a:r>
              <a:rPr lang="en-US" altLang="zh-CN" dirty="0" smtClean="0"/>
              <a:t>, and </a:t>
            </a:r>
            <a:r>
              <a:rPr lang="en-US" altLang="zh-CN" b="1" dirty="0" smtClean="0">
                <a:hlinkClick r:id="rId6"/>
              </a:rPr>
              <a:t>SpaFinder</a:t>
            </a:r>
            <a:r>
              <a:rPr lang="en-US" altLang="zh-CN" dirty="0" smtClean="0"/>
              <a:t> all have in common? They grease the wheels of online-to-offline commerce.</a:t>
            </a:r>
            <a:endParaRPr lang="en-US" altLang="zh-CN" sz="2400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2E79F43-6908-4B1A-A9AD-43D028E4EDC1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7831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6CE521DB-E669-4E3C-B7FC-AF7B1F255886}" type="slidenum">
              <a:rPr lang="en-US" altLang="zh-CN" sz="1200" smtClean="0"/>
              <a:pPr eaLnBrk="1" hangingPunct="1"/>
              <a:t>12</a:t>
            </a:fld>
            <a:endParaRPr lang="en-US" altLang="zh-CN" sz="1200" smtClean="0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b="1" smtClean="0">
                <a:latin typeface="Arial" pitchFamily="34" charset="0"/>
              </a:rPr>
              <a:t>About http://info.cern.ch</a:t>
            </a:r>
          </a:p>
          <a:p>
            <a:r>
              <a:rPr lang="en-US" altLang="zh-CN" i="1" smtClean="0">
                <a:latin typeface="Arial" pitchFamily="34" charset="0"/>
              </a:rPr>
              <a:t>CERN, the European Organization for Nuclear Research, is where it all began in March 1989. A physicist, Tim Berners-Lee, wrote a </a:t>
            </a:r>
            <a:r>
              <a:rPr lang="en-US" altLang="zh-CN" i="1" smtClean="0">
                <a:latin typeface="Arial" pitchFamily="34" charset="0"/>
                <a:hlinkClick r:id="rId3"/>
              </a:rPr>
              <a:t>proposal</a:t>
            </a:r>
            <a:r>
              <a:rPr lang="en-US" altLang="zh-CN" i="1" smtClean="0">
                <a:latin typeface="Arial" pitchFamily="34" charset="0"/>
              </a:rPr>
              <a:t> for information management showing how information could be transferred easily over the Internet by using hypertext, the now familiar point-and-click system of navigating through information. The following year, Robert Cailliau, a systems engineer, joined in and soon became its number one advocate.</a:t>
            </a:r>
          </a:p>
          <a:p>
            <a:endParaRPr lang="en-US" altLang="zh-CN" i="1" smtClean="0">
              <a:latin typeface="Arial" pitchFamily="34" charset="0"/>
            </a:endParaRPr>
          </a:p>
          <a:p>
            <a:r>
              <a:rPr lang="en-US" altLang="zh-CN" i="1" smtClean="0">
                <a:latin typeface="Arial" pitchFamily="34" charset="0"/>
              </a:rPr>
              <a:t>The idea was to connect hypertext with the Internet and personal computers, thereby having a single information network to help CERN physicists share all the computer-stored information at the laboratory. Hypertext would enable users to browse easily between texts on web pages using links.</a:t>
            </a:r>
          </a:p>
          <a:p>
            <a:endParaRPr lang="en-US" altLang="zh-CN" i="1" smtClean="0">
              <a:latin typeface="Arial" pitchFamily="34" charset="0"/>
            </a:endParaRPr>
          </a:p>
          <a:p>
            <a:r>
              <a:rPr lang="en-US" altLang="zh-CN" smtClean="0">
                <a:latin typeface="Arial" pitchFamily="34" charset="0"/>
              </a:rPr>
              <a:t>Resources:</a:t>
            </a:r>
          </a:p>
          <a:p>
            <a:r>
              <a:rPr lang="en-US" altLang="zh-CN" smtClean="0">
                <a:latin typeface="Arial" pitchFamily="34" charset="0"/>
              </a:rPr>
              <a:t>[1] http://info.cern.ch/default.html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>
                <a:latin typeface="Arial" pitchFamily="34" charset="0"/>
              </a:rPr>
              <a:t>Where is this module used?</a:t>
            </a:r>
          </a:p>
          <a:p>
            <a:r>
              <a:rPr lang="en-US" altLang="zh-CN" dirty="0" smtClean="0">
                <a:latin typeface="Arial" pitchFamily="34" charset="0"/>
              </a:rPr>
              <a:t>Who wrote this code? Where does he works?</a:t>
            </a:r>
          </a:p>
          <a:p>
            <a:r>
              <a:rPr lang="en-US" altLang="zh-CN" dirty="0" smtClean="0">
                <a:latin typeface="Arial" pitchFamily="34" charset="0"/>
              </a:rPr>
              <a:t>What documents exist about the concept?</a:t>
            </a:r>
          </a:p>
          <a:p>
            <a:r>
              <a:rPr lang="en-US" altLang="zh-CN" dirty="0" smtClean="0">
                <a:latin typeface="Arial" pitchFamily="34" charset="0"/>
              </a:rPr>
              <a:t>Which laboratories are included in that project?</a:t>
            </a:r>
          </a:p>
          <a:p>
            <a:r>
              <a:rPr lang="en-US" altLang="zh-CN" dirty="0" smtClean="0">
                <a:latin typeface="Arial" pitchFamily="34" charset="0"/>
              </a:rPr>
              <a:t>Which systems depend on this device?</a:t>
            </a:r>
          </a:p>
          <a:p>
            <a:r>
              <a:rPr lang="en-US" altLang="zh-CN" dirty="0" smtClean="0">
                <a:latin typeface="Arial" pitchFamily="34" charset="0"/>
              </a:rPr>
              <a:t>What documents refer to this one?</a:t>
            </a:r>
            <a:endParaRPr lang="zh-CN" altLang="en-US" dirty="0" smtClean="0">
              <a:latin typeface="Arial" pitchFamily="34" charset="0"/>
            </a:endParaRPr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678C2619-C8D7-4DA6-903F-043CFB7AE88A}" type="slidenum">
              <a:rPr lang="en-US" altLang="zh-CN" sz="1200" smtClean="0"/>
              <a:pPr eaLnBrk="1" hangingPunct="1"/>
              <a:t>13</a:t>
            </a:fld>
            <a:endParaRPr lang="en-US" altLang="zh-CN" sz="120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ea typeface="宋体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emf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8" descr="Picture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99227"/>
            <a:ext cx="9906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5"/>
          <p:cNvSpPr>
            <a:spLocks noChangeArrowheads="1"/>
          </p:cNvSpPr>
          <p:nvPr userDrawn="1"/>
        </p:nvSpPr>
        <p:spPr bwMode="auto">
          <a:xfrm>
            <a:off x="0" y="2"/>
            <a:ext cx="9906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pic>
        <p:nvPicPr>
          <p:cNvPr id="6" name="Picture 27" descr="Picture1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906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200026" y="6453188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E9A7D18B-0430-4727-A675-243742E22EAE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grpSp>
        <p:nvGrpSpPr>
          <p:cNvPr id="8" name="Group 13"/>
          <p:cNvGrpSpPr>
            <a:grpSpLocks/>
          </p:cNvGrpSpPr>
          <p:nvPr userDrawn="1"/>
        </p:nvGrpSpPr>
        <p:grpSpPr bwMode="auto">
          <a:xfrm>
            <a:off x="-39687" y="-26988"/>
            <a:ext cx="1443038" cy="995363"/>
            <a:chOff x="0" y="0"/>
            <a:chExt cx="5557" cy="4150"/>
          </a:xfrm>
        </p:grpSpPr>
        <p:pic>
          <p:nvPicPr>
            <p:cNvPr id="9" name="Picture 14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15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6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" name="Group 20"/>
          <p:cNvGrpSpPr>
            <a:grpSpLocks/>
          </p:cNvGrpSpPr>
          <p:nvPr userDrawn="1"/>
        </p:nvGrpSpPr>
        <p:grpSpPr bwMode="auto">
          <a:xfrm>
            <a:off x="-39687" y="-26988"/>
            <a:ext cx="1443038" cy="995363"/>
            <a:chOff x="0" y="0"/>
            <a:chExt cx="5557" cy="4150"/>
          </a:xfrm>
        </p:grpSpPr>
        <p:pic>
          <p:nvPicPr>
            <p:cNvPr id="13" name="Picture 21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t="9818"/>
            <a:stretch>
              <a:fillRect/>
            </a:stretch>
          </p:blipFill>
          <p:spPr bwMode="auto">
            <a:xfrm>
              <a:off x="249" y="0"/>
              <a:ext cx="3991" cy="35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22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2" y="122"/>
              <a:ext cx="1225" cy="12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23" descr="リング_2_0924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 l="15576"/>
            <a:stretch>
              <a:fillRect/>
            </a:stretch>
          </p:blipFill>
          <p:spPr bwMode="auto">
            <a:xfrm>
              <a:off x="0" y="1389"/>
              <a:ext cx="2336" cy="2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49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24934" name="Rectangle 6"/>
          <p:cNvSpPr>
            <a:spLocks noGrp="1" noChangeArrowheads="1"/>
          </p:cNvSpPr>
          <p:nvPr>
            <p:ph type="ctrTitle"/>
          </p:nvPr>
        </p:nvSpPr>
        <p:spPr>
          <a:xfrm>
            <a:off x="742950" y="2130439"/>
            <a:ext cx="84201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pic>
        <p:nvPicPr>
          <p:cNvPr id="16" name="Picture 8" descr="header2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840788" y="188913"/>
            <a:ext cx="93503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5" descr="index_03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924925" y="6494463"/>
            <a:ext cx="9969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94570" y="188913"/>
            <a:ext cx="2339975" cy="59372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271470" y="188913"/>
            <a:ext cx="6870700" cy="59372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9" y="188913"/>
            <a:ext cx="9363075" cy="79216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50846" y="1196975"/>
            <a:ext cx="9139237" cy="4929188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pic>
        <p:nvPicPr>
          <p:cNvPr id="4" name="Picture 8" descr="header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40788" y="188913"/>
            <a:ext cx="93503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5" descr="index_0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24925" y="6494463"/>
            <a:ext cx="9969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14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50838" y="1196975"/>
            <a:ext cx="4492625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95870" y="1196975"/>
            <a:ext cx="44942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8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8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7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499" y="273064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7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5" descr="Picture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499227"/>
            <a:ext cx="990600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0839" y="1196975"/>
            <a:ext cx="9139237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0" y="2"/>
            <a:ext cx="9906000" cy="360363"/>
          </a:xfrm>
          <a:prstGeom prst="rect">
            <a:avLst/>
          </a:prstGeom>
          <a:gradFill rotWithShape="1">
            <a:gsLst>
              <a:gs pos="0">
                <a:srgbClr val="99CCFF"/>
              </a:gs>
              <a:gs pos="100000">
                <a:srgbClr val="99CCFF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24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4" y="188913"/>
            <a:ext cx="9363075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36" name="Rectangle 12"/>
          <p:cNvSpPr>
            <a:spLocks noChangeArrowheads="1"/>
          </p:cNvSpPr>
          <p:nvPr/>
        </p:nvSpPr>
        <p:spPr bwMode="auto">
          <a:xfrm>
            <a:off x="200026" y="6453188"/>
            <a:ext cx="100806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defTabSz="762000">
              <a:defRPr/>
            </a:pPr>
            <a:fld id="{C9A52826-F6EE-4BDA-A85D-E434E2BAAF16}" type="slidenum">
              <a:rPr kumimoji="1" lang="en-US" altLang="ja-JP" sz="1600">
                <a:solidFill>
                  <a:schemeClr val="bg1"/>
                </a:solidFill>
                <a:latin typeface="Times New Roman" pitchFamily="18" charset="0"/>
                <a:ea typeface="MS PGothic" pitchFamily="34" charset="-128"/>
              </a:rPr>
              <a:pPr defTabSz="762000">
                <a:defRPr/>
              </a:pPr>
              <a:t>‹#›</a:t>
            </a:fld>
            <a:endParaRPr kumimoji="1" lang="en-US" altLang="ja-JP" sz="1600">
              <a:solidFill>
                <a:schemeClr val="bg1"/>
              </a:solidFill>
              <a:latin typeface="Times New Roman" pitchFamily="18" charset="0"/>
              <a:ea typeface="MS PGothic" pitchFamily="34" charset="-128"/>
            </a:endParaRPr>
          </a:p>
        </p:txBody>
      </p:sp>
      <p:pic>
        <p:nvPicPr>
          <p:cNvPr id="7" name="Picture 8" descr="header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840788" y="188913"/>
            <a:ext cx="935037" cy="80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5" descr="index_03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8924925" y="6494463"/>
            <a:ext cx="996950" cy="35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.cern.ch/" TargetMode="External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34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oleObject" Target="../embeddings/oleObject2.bin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1.emf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38.emf"/><Relationship Id="rId6" Type="http://schemas.openxmlformats.org/officeDocument/2006/relationships/image" Target="../media/image39.jpeg"/><Relationship Id="rId7" Type="http://schemas.openxmlformats.org/officeDocument/2006/relationships/image" Target="../media/image40.jpeg"/><Relationship Id="rId8" Type="http://schemas.openxmlformats.org/officeDocument/2006/relationships/image" Target="../media/image3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arnetminer.org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41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5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56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4" Type="http://schemas.openxmlformats.org/officeDocument/2006/relationships/image" Target="../media/image58.wmf"/><Relationship Id="rId5" Type="http://schemas.openxmlformats.org/officeDocument/2006/relationships/image" Target="../media/image59.wmf"/><Relationship Id="rId6" Type="http://schemas.openxmlformats.org/officeDocument/2006/relationships/image" Target="../media/image60.wm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image" Target="../media/image6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wmf"/><Relationship Id="rId3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44.png"/><Relationship Id="rId6" Type="http://schemas.openxmlformats.org/officeDocument/2006/relationships/oleObject" Target="../embeddings/oleObject4.bin"/><Relationship Id="rId7" Type="http://schemas.openxmlformats.org/officeDocument/2006/relationships/image" Target="../media/image34.emf"/><Relationship Id="rId8" Type="http://schemas.openxmlformats.org/officeDocument/2006/relationships/image" Target="../media/image68.emf"/><Relationship Id="rId1" Type="http://schemas.openxmlformats.org/officeDocument/2006/relationships/vmlDrawing" Target="../drawings/vmlDrawing4.vml"/><Relationship Id="rId2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4" Type="http://schemas.openxmlformats.org/officeDocument/2006/relationships/image" Target="../media/image70.emf"/><Relationship Id="rId5" Type="http://schemas.openxmlformats.org/officeDocument/2006/relationships/image" Target="../media/image71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5.xml"/><Relationship Id="rId5" Type="http://schemas.openxmlformats.org/officeDocument/2006/relationships/oleObject" Target="../embeddings/Microsoft_Excel_97_-_2004_Worksheet1.xls"/><Relationship Id="rId6" Type="http://schemas.openxmlformats.org/officeDocument/2006/relationships/image" Target="../media/image72.wmf"/><Relationship Id="rId7" Type="http://schemas.openxmlformats.org/officeDocument/2006/relationships/oleObject" Target="../embeddings/Microsoft_Excel_97_-_2004_Worksheet2.xls"/><Relationship Id="rId8" Type="http://schemas.openxmlformats.org/officeDocument/2006/relationships/image" Target="../media/image73.emf"/><Relationship Id="rId1" Type="http://schemas.openxmlformats.org/officeDocument/2006/relationships/vmlDrawing" Target="../drawings/vmlDrawing5.vml"/><Relationship Id="rId2" Type="http://schemas.openxmlformats.org/officeDocument/2006/relationships/tags" Target="../tags/tag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6.xml"/><Relationship Id="rId5" Type="http://schemas.openxmlformats.org/officeDocument/2006/relationships/oleObject" Target="../embeddings/oleObject5.bin"/><Relationship Id="rId6" Type="http://schemas.openxmlformats.org/officeDocument/2006/relationships/image" Target="../media/image74.emf"/><Relationship Id="rId7" Type="http://schemas.openxmlformats.org/officeDocument/2006/relationships/image" Target="../media/image75.png"/><Relationship Id="rId1" Type="http://schemas.openxmlformats.org/officeDocument/2006/relationships/vmlDrawing" Target="../drawings/vmlDrawing6.vml"/><Relationship Id="rId2" Type="http://schemas.openxmlformats.org/officeDocument/2006/relationships/tags" Target="../tags/tag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7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110.png"/><Relationship Id="rId5" Type="http://schemas.openxmlformats.org/officeDocument/2006/relationships/image" Target="../media/image111.png"/><Relationship Id="rId6" Type="http://schemas.openxmlformats.org/officeDocument/2006/relationships/image" Target="../media/image112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4" Type="http://schemas.openxmlformats.org/officeDocument/2006/relationships/image" Target="../media/image115.png"/><Relationship Id="rId5" Type="http://schemas.openxmlformats.org/officeDocument/2006/relationships/image" Target="../media/image1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arnetminer.org/" TargetMode="External"/><Relationship Id="rId4" Type="http://schemas.openxmlformats.org/officeDocument/2006/relationships/hyperlink" Target="http://keg.cs.tsinghua.edu.cn/jietang/tj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techcrunch.com/2010/08/07/why-online2offline-commerce-is-a-trillion-dollar-opportunity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0374" y="2130439"/>
            <a:ext cx="9455154" cy="1470025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ea typeface="宋体" pitchFamily="2" charset="-122"/>
              </a:rPr>
              <a:t>When Social Networks meet Semantic Web</a:t>
            </a:r>
            <a:r>
              <a:rPr lang="en-US" altLang="en-US" dirty="0" smtClean="0">
                <a:ea typeface="宋体" pitchFamily="2" charset="-122"/>
              </a:rPr>
              <a:t/>
            </a:r>
            <a:br>
              <a:rPr lang="en-US" altLang="en-US" dirty="0" smtClean="0">
                <a:ea typeface="宋体" pitchFamily="2" charset="-122"/>
              </a:rPr>
            </a:br>
            <a:r>
              <a:rPr lang="en-US" altLang="en-US" dirty="0" smtClean="0">
                <a:ea typeface="宋体" pitchFamily="2" charset="-122"/>
              </a:rPr>
              <a:t>—</a:t>
            </a:r>
            <a:r>
              <a:rPr lang="en-US" altLang="en-US" sz="3200" dirty="0" smtClean="0">
                <a:ea typeface="宋体" pitchFamily="2" charset="-122"/>
              </a:rPr>
              <a:t>@2006-2012</a:t>
            </a:r>
            <a:r>
              <a:rPr lang="en-US" altLang="en-US" dirty="0" smtClean="0">
                <a:ea typeface="宋体" pitchFamily="2" charset="-122"/>
              </a:rPr>
              <a:t>, </a:t>
            </a:r>
            <a:r>
              <a:rPr lang="en-US" altLang="zh-CN" sz="3200" dirty="0" err="1" smtClean="0">
                <a:ea typeface="宋体" pitchFamily="2" charset="-122"/>
              </a:rPr>
              <a:t>AMiner.org</a:t>
            </a:r>
            <a:endParaRPr lang="zh-CN" altLang="en-US" sz="1200" dirty="0" smtClean="0">
              <a:solidFill>
                <a:srgbClr val="800000"/>
              </a:solidFill>
            </a:endParaRPr>
          </a:p>
        </p:txBody>
      </p:sp>
      <p:sp>
        <p:nvSpPr>
          <p:cNvPr id="6150" name="Rectangle 6"/>
          <p:cNvSpPr>
            <a:spLocks noChangeArrowheads="1"/>
          </p:cNvSpPr>
          <p:nvPr/>
        </p:nvSpPr>
        <p:spPr bwMode="auto">
          <a:xfrm>
            <a:off x="818621" y="4076701"/>
            <a:ext cx="8268758" cy="2124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kumimoji="0" lang="en-US" altLang="zh-CN" sz="4000" b="1" dirty="0">
                <a:latin typeface="Arial" charset="0"/>
              </a:rPr>
              <a:t/>
            </a:r>
            <a:br>
              <a:rPr kumimoji="0" lang="en-US" altLang="zh-CN" sz="4000" b="1" dirty="0">
                <a:latin typeface="Arial" charset="0"/>
              </a:rPr>
            </a:br>
            <a:r>
              <a:rPr lang="en-US" altLang="zh-CN" sz="3600" dirty="0" smtClean="0">
                <a:latin typeface="Arial" charset="0"/>
              </a:rPr>
              <a:t>Jie Tang</a:t>
            </a:r>
            <a:endParaRPr kumimoji="0" lang="en-US" altLang="zh-CN" sz="4000" dirty="0" smtClean="0">
              <a:latin typeface="Arial" charset="0"/>
            </a:endParaRPr>
          </a:p>
          <a:p>
            <a:pPr algn="ctr"/>
            <a:r>
              <a:rPr kumimoji="0" lang="en-US" altLang="zh-CN" sz="2400" b="1" dirty="0" smtClean="0">
                <a:solidFill>
                  <a:srgbClr val="0033CC"/>
                </a:solidFill>
                <a:latin typeface="Arial" charset="0"/>
              </a:rPr>
              <a:t>Knowledge </a:t>
            </a:r>
            <a:r>
              <a:rPr kumimoji="0" lang="en-US" altLang="zh-CN" sz="2400" b="1" dirty="0">
                <a:solidFill>
                  <a:srgbClr val="0033CC"/>
                </a:solidFill>
                <a:latin typeface="Arial" charset="0"/>
              </a:rPr>
              <a:t>Engineering Group</a:t>
            </a:r>
            <a:br>
              <a:rPr kumimoji="0" lang="en-US" altLang="zh-CN" sz="2400" b="1" dirty="0">
                <a:solidFill>
                  <a:srgbClr val="0033CC"/>
                </a:solidFill>
                <a:latin typeface="Arial" charset="0"/>
              </a:rPr>
            </a:br>
            <a:r>
              <a:rPr kumimoji="0" lang="en-US" altLang="zh-CN" sz="2400" b="1" dirty="0">
                <a:solidFill>
                  <a:srgbClr val="0033CC"/>
                </a:solidFill>
                <a:latin typeface="Arial" charset="0"/>
              </a:rPr>
              <a:t>Department of Computer Science and Technology</a:t>
            </a:r>
            <a:br>
              <a:rPr kumimoji="0" lang="en-US" altLang="zh-CN" sz="2400" b="1" dirty="0">
                <a:solidFill>
                  <a:srgbClr val="0033CC"/>
                </a:solidFill>
                <a:latin typeface="Arial" charset="0"/>
              </a:rPr>
            </a:br>
            <a:r>
              <a:rPr kumimoji="0" lang="en-US" altLang="zh-CN" sz="2400" b="1" dirty="0">
                <a:solidFill>
                  <a:srgbClr val="0033CC"/>
                </a:solidFill>
                <a:latin typeface="Arial" charset="0"/>
              </a:rPr>
              <a:t>Tsinghua </a:t>
            </a:r>
            <a:r>
              <a:rPr kumimoji="0" lang="en-US" altLang="zh-CN" sz="2400" b="1" dirty="0" smtClean="0">
                <a:solidFill>
                  <a:srgbClr val="0033CC"/>
                </a:solidFill>
                <a:latin typeface="Arial" charset="0"/>
              </a:rPr>
              <a:t>University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506" y="116632"/>
            <a:ext cx="89154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Big Data Mining needs Knowledge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839" y="1520787"/>
            <a:ext cx="9139237" cy="46053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发现和充分利用大数据的价值需要新型数据挖掘与分析方法，能够从</a:t>
            </a:r>
            <a:r>
              <a:rPr lang="zh-CN" altLang="en-US" dirty="0" smtClean="0">
                <a:solidFill>
                  <a:schemeClr val="tx1"/>
                </a:solidFill>
                <a:effectLst/>
              </a:rPr>
              <a:t>非结构化数据的庞大宝藏中获得知识和洞察力</a:t>
            </a:r>
            <a:endParaRPr lang="en-US" altLang="zh-CN" dirty="0" smtClean="0"/>
          </a:p>
          <a:p>
            <a:r>
              <a:rPr lang="zh-CN" altLang="en-US" dirty="0" smtClean="0"/>
              <a:t>组织互联网知识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Google, Bing, </a:t>
            </a:r>
            <a:r>
              <a:rPr lang="en-US" altLang="zh-CN" dirty="0" err="1" smtClean="0"/>
              <a:t>Sogou</a:t>
            </a:r>
            <a:r>
              <a:rPr lang="en-US" altLang="zh-CN" dirty="0" smtClean="0"/>
              <a:t>…</a:t>
            </a:r>
          </a:p>
          <a:p>
            <a:r>
              <a:rPr lang="zh-CN" altLang="en-US" dirty="0" smtClean="0"/>
              <a:t>大数据</a:t>
            </a:r>
            <a:r>
              <a:rPr lang="en-US" altLang="zh-CN" dirty="0" smtClean="0"/>
              <a:t> + </a:t>
            </a:r>
            <a:r>
              <a:rPr lang="zh-CN" altLang="en-US" dirty="0" smtClean="0"/>
              <a:t>知识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044925"/>
      </p:ext>
    </p:extLst>
  </p:cSld>
  <p:clrMapOvr>
    <a:masterClrMapping/>
  </p:clrMapOvr>
  <p:transition xmlns:p14="http://schemas.microsoft.com/office/powerpoint/2010/main" advTm="35285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</a:rPr>
              <a:t>Well, this is not a new concept…</a:t>
            </a:r>
            <a:endParaRPr lang="en-US" dirty="0">
              <a:solidFill>
                <a:srgbClr val="80000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从数据的网络到知识的网络</a:t>
            </a:r>
            <a:br>
              <a:rPr lang="en-US" dirty="0" smtClean="0"/>
            </a:br>
            <a:r>
              <a:rPr lang="en-US" sz="3600" dirty="0" smtClean="0"/>
              <a:t>—</a:t>
            </a:r>
            <a:r>
              <a:rPr lang="en-US" sz="2800" dirty="0" smtClean="0"/>
              <a:t>Data </a:t>
            </a:r>
            <a:r>
              <a:rPr lang="en-US" sz="2800" dirty="0"/>
              <a:t>Web-&gt;Semantic </a:t>
            </a:r>
            <a:r>
              <a:rPr lang="en-US" sz="2800" dirty="0" smtClean="0"/>
              <a:t>Web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06373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1464" y="188913"/>
            <a:ext cx="9363075" cy="1116012"/>
          </a:xfrm>
        </p:spPr>
        <p:txBody>
          <a:bodyPr>
            <a:normAutofit/>
          </a:bodyPr>
          <a:lstStyle/>
          <a:p>
            <a:r>
              <a:rPr lang="zh-CN" altLang="en-US" dirty="0"/>
              <a:t>世界上第一台</a:t>
            </a:r>
            <a:r>
              <a:rPr lang="en-US" altLang="zh-CN" dirty="0"/>
              <a:t>Web</a:t>
            </a:r>
            <a:r>
              <a:rPr lang="zh-CN" altLang="en-US" dirty="0"/>
              <a:t>服务器</a:t>
            </a:r>
            <a:endParaRPr lang="en-US" altLang="zh-CN" dirty="0"/>
          </a:p>
        </p:txBody>
      </p:sp>
      <p:sp>
        <p:nvSpPr>
          <p:cNvPr id="819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165101" y="1380132"/>
            <a:ext cx="4492625" cy="49291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Tim Berners-Lee</a:t>
            </a:r>
          </a:p>
          <a:p>
            <a:pPr marL="0" indent="0">
              <a:buNone/>
              <a:defRPr/>
            </a:pPr>
            <a:r>
              <a:rPr lang="en-US" altLang="zh-CN" dirty="0">
                <a:hlinkClick r:id="rId3"/>
              </a:rPr>
              <a:t>http://info.cern.ch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FontTx/>
              <a:buNone/>
              <a:defRPr/>
            </a:pPr>
            <a:r>
              <a:rPr lang="en-US" altLang="zh-CN" dirty="0" smtClean="0"/>
              <a:t>“This is for every one”</a:t>
            </a:r>
          </a:p>
          <a:p>
            <a:pPr>
              <a:defRPr/>
            </a:pPr>
            <a:r>
              <a:rPr lang="zh-CN" altLang="en-US" dirty="0" smtClean="0"/>
              <a:t>体系结构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dirty="0" smtClean="0"/>
              <a:t>Internet </a:t>
            </a:r>
          </a:p>
          <a:p>
            <a:pPr lvl="1">
              <a:defRPr/>
            </a:pPr>
            <a:r>
              <a:rPr lang="en-US" altLang="zh-CN" dirty="0" smtClean="0"/>
              <a:t>hypertext (HTML)</a:t>
            </a:r>
          </a:p>
          <a:p>
            <a:pPr lvl="1">
              <a:defRPr/>
            </a:pPr>
            <a:r>
              <a:rPr lang="en-US" altLang="zh-CN" dirty="0" smtClean="0"/>
              <a:t>Web Browser</a:t>
            </a:r>
          </a:p>
          <a:p>
            <a:pPr lvl="1">
              <a:defRPr/>
            </a:pPr>
            <a:r>
              <a:rPr lang="en-US" altLang="zh-CN" dirty="0" smtClean="0"/>
              <a:t>HTTP </a:t>
            </a:r>
          </a:p>
        </p:txBody>
      </p:sp>
      <p:pic>
        <p:nvPicPr>
          <p:cNvPr id="819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6" y="1484313"/>
            <a:ext cx="1773238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4" y="4149727"/>
            <a:ext cx="2865437" cy="175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638" y="4243388"/>
            <a:ext cx="23114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Rectangle 14"/>
          <p:cNvSpPr>
            <a:spLocks noChangeArrowheads="1"/>
          </p:cNvSpPr>
          <p:nvPr/>
        </p:nvSpPr>
        <p:spPr bwMode="auto">
          <a:xfrm>
            <a:off x="495300" y="5562600"/>
            <a:ext cx="3443587" cy="40011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Engineer changed the World</a:t>
            </a:r>
          </a:p>
        </p:txBody>
      </p:sp>
      <p:pic>
        <p:nvPicPr>
          <p:cNvPr id="8200" name="Picture 9" descr="http://p3.img.cctvpic.com/20120726/images/1343286273045_1343286273045_r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225" y="1489077"/>
            <a:ext cx="2986088" cy="220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9915628"/>
      </p:ext>
    </p:extLst>
  </p:cSld>
  <p:clrMapOvr>
    <a:masterClrMapping/>
  </p:clrMapOvr>
  <p:transition xmlns:p14="http://schemas.microsoft.com/office/powerpoint/2010/main" advTm="51964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4294967295"/>
          </p:nvPr>
        </p:nvSpPr>
        <p:spPr bwMode="auto">
          <a:xfrm>
            <a:off x="495300" y="6356352"/>
            <a:ext cx="2311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Nov 2010</a:t>
            </a:r>
          </a:p>
        </p:txBody>
      </p:sp>
      <p:sp>
        <p:nvSpPr>
          <p:cNvPr id="9219" name="页脚占位符 4"/>
          <p:cNvSpPr>
            <a:spLocks noGrp="1"/>
          </p:cNvSpPr>
          <p:nvPr>
            <p:ph type="ftr" sz="quarter" idx="4294967295"/>
          </p:nvPr>
        </p:nvSpPr>
        <p:spPr bwMode="auto">
          <a:xfrm>
            <a:off x="3384550" y="6356352"/>
            <a:ext cx="31369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/>
              <a:t>Web Science @  Tsighua </a:t>
            </a:r>
          </a:p>
        </p:txBody>
      </p:sp>
      <p:sp>
        <p:nvSpPr>
          <p:cNvPr id="9220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99300" y="6356352"/>
            <a:ext cx="23114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fld id="{4AA333A1-C119-4048-8D91-DC4745EB4C81}" type="slidenum">
              <a:rPr lang="en-US" altLang="zh-CN"/>
              <a:pPr eaLnBrk="1" hangingPunct="1"/>
              <a:t>13</a:t>
            </a:fld>
            <a:endParaRPr lang="en-US" altLang="zh-CN"/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title"/>
          </p:nvPr>
        </p:nvSpPr>
        <p:spPr>
          <a:xfrm>
            <a:off x="236538" y="152402"/>
            <a:ext cx="9363075" cy="792163"/>
          </a:xfrm>
        </p:spPr>
        <p:txBody>
          <a:bodyPr/>
          <a:lstStyle/>
          <a:p>
            <a:endParaRPr lang="zh-CN" altLang="zh-CN" smtClean="0"/>
          </a:p>
        </p:txBody>
      </p:sp>
      <p:sp>
        <p:nvSpPr>
          <p:cNvPr id="92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 smtClean="0"/>
          </a:p>
        </p:txBody>
      </p:sp>
      <p:pic>
        <p:nvPicPr>
          <p:cNvPr id="922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912"/>
            <a:ext cx="8585200" cy="682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4" name="Text Box 5"/>
          <p:cNvSpPr txBox="1">
            <a:spLocks noChangeArrowheads="1"/>
          </p:cNvSpPr>
          <p:nvPr/>
        </p:nvSpPr>
        <p:spPr bwMode="auto">
          <a:xfrm>
            <a:off x="350489" y="-15597"/>
            <a:ext cx="64589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663300"/>
                </a:solidFill>
              </a:rPr>
              <a:t>Tim Berners-Lee’s </a:t>
            </a:r>
            <a:r>
              <a:rPr lang="en-US" altLang="zh-CN" sz="2400" b="1" dirty="0" smtClean="0">
                <a:solidFill>
                  <a:srgbClr val="663300"/>
                </a:solidFill>
              </a:rPr>
              <a:t>Proposal in 1989</a:t>
            </a:r>
            <a:endParaRPr lang="en-US" altLang="zh-CN" sz="2400" b="1" dirty="0">
              <a:solidFill>
                <a:srgbClr val="663300"/>
              </a:solidFill>
            </a:endParaRPr>
          </a:p>
        </p:txBody>
      </p:sp>
      <p:sp>
        <p:nvSpPr>
          <p:cNvPr id="9225" name="Rectangle 6"/>
          <p:cNvSpPr>
            <a:spLocks noChangeArrowheads="1"/>
          </p:cNvSpPr>
          <p:nvPr/>
        </p:nvSpPr>
        <p:spPr bwMode="auto">
          <a:xfrm>
            <a:off x="6399214" y="3232150"/>
            <a:ext cx="3149600" cy="40011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 smtClean="0"/>
              <a:t>Linked </a:t>
            </a:r>
            <a:r>
              <a:rPr lang="en-US" altLang="zh-CN" dirty="0"/>
              <a:t>Data was there</a:t>
            </a:r>
          </a:p>
        </p:txBody>
      </p:sp>
      <p:sp>
        <p:nvSpPr>
          <p:cNvPr id="9226" name="TextBox 1"/>
          <p:cNvSpPr txBox="1">
            <a:spLocks noChangeArrowheads="1"/>
          </p:cNvSpPr>
          <p:nvPr/>
        </p:nvSpPr>
        <p:spPr bwMode="auto">
          <a:xfrm>
            <a:off x="5967113" y="2601913"/>
            <a:ext cx="3744416" cy="400110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dirty="0"/>
              <a:t>Linked information system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781988"/>
      </p:ext>
    </p:extLst>
  </p:cSld>
  <p:clrMapOvr>
    <a:masterClrMapping/>
  </p:clrMapOvr>
  <p:transition xmlns:p14="http://schemas.microsoft.com/office/powerpoint/2010/main" advTm="103330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5"/>
          <p:cNvSpPr>
            <a:spLocks noGrp="1" noChangeArrowheads="1"/>
          </p:cNvSpPr>
          <p:nvPr>
            <p:ph type="body" idx="1"/>
          </p:nvPr>
        </p:nvSpPr>
        <p:spPr>
          <a:xfrm>
            <a:off x="385763" y="1281113"/>
            <a:ext cx="9094787" cy="5408612"/>
          </a:xfrm>
        </p:spPr>
        <p:txBody>
          <a:bodyPr/>
          <a:lstStyle/>
          <a:p>
            <a:pPr marL="300038" indent="-300038" defTabSz="800100"/>
            <a:endParaRPr lang="en-US" altLang="zh-CN" dirty="0" smtClean="0"/>
          </a:p>
          <a:p>
            <a:pPr marL="300038" indent="-300038" defTabSz="800100">
              <a:buFont typeface="Wingdings" pitchFamily="2" charset="2"/>
              <a:buNone/>
            </a:pPr>
            <a:endParaRPr lang="en-US" altLang="zh-CN" dirty="0" smtClean="0"/>
          </a:p>
          <a:p>
            <a:pPr marL="300038" indent="-300038" defTabSz="800100"/>
            <a:endParaRPr lang="en-US" altLang="zh-CN" dirty="0" smtClean="0"/>
          </a:p>
          <a:p>
            <a:pPr marL="300038" indent="-300038" defTabSz="800100"/>
            <a:endParaRPr lang="en-US" altLang="zh-CN" dirty="0" smtClean="0"/>
          </a:p>
          <a:p>
            <a:pPr marL="300038" indent="-300038" defTabSz="800100"/>
            <a:endParaRPr lang="en-US" altLang="zh-CN" dirty="0" smtClean="0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36538" y="296863"/>
            <a:ext cx="9245600" cy="842962"/>
          </a:xfrm>
        </p:spPr>
        <p:txBody>
          <a:bodyPr/>
          <a:lstStyle/>
          <a:p>
            <a:r>
              <a:rPr lang="en-US" altLang="zh-CN" dirty="0"/>
              <a:t>Build semantic links between data</a:t>
            </a:r>
          </a:p>
        </p:txBody>
      </p:sp>
      <p:sp>
        <p:nvSpPr>
          <p:cNvPr id="13316" name="Text Box 6"/>
          <p:cNvSpPr txBox="1">
            <a:spLocks noChangeArrowheads="1"/>
          </p:cNvSpPr>
          <p:nvPr/>
        </p:nvSpPr>
        <p:spPr bwMode="auto">
          <a:xfrm>
            <a:off x="933450" y="2960688"/>
            <a:ext cx="7735888" cy="571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3250" tIns="103950" rIns="173250" bIns="10395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buClr>
                <a:schemeClr val="tx2"/>
              </a:buClr>
              <a:buFont typeface="Webdings" pitchFamily="18" charset="2"/>
              <a:buNone/>
            </a:pPr>
            <a:endParaRPr lang="en-US" altLang="zh-CN" sz="2300" b="1">
              <a:solidFill>
                <a:srgbClr val="000066"/>
              </a:solidFill>
            </a:endParaRPr>
          </a:p>
        </p:txBody>
      </p:sp>
      <p:sp>
        <p:nvSpPr>
          <p:cNvPr id="13317" name="Rectangle 8"/>
          <p:cNvSpPr>
            <a:spLocks noChangeArrowheads="1"/>
          </p:cNvSpPr>
          <p:nvPr/>
        </p:nvSpPr>
        <p:spPr bwMode="auto">
          <a:xfrm>
            <a:off x="1046164" y="3454402"/>
            <a:ext cx="879475" cy="523875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18" name="AutoShape 9"/>
          <p:cNvSpPr>
            <a:spLocks noChangeArrowheads="1"/>
          </p:cNvSpPr>
          <p:nvPr/>
        </p:nvSpPr>
        <p:spPr bwMode="auto">
          <a:xfrm>
            <a:off x="2703514" y="5272090"/>
            <a:ext cx="706437" cy="979487"/>
          </a:xfrm>
          <a:prstGeom prst="flowChartMagneticDisk">
            <a:avLst/>
          </a:prstGeom>
          <a:noFill/>
          <a:ln w="360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19" name="Line 10"/>
          <p:cNvSpPr>
            <a:spLocks noChangeShapeType="1"/>
          </p:cNvSpPr>
          <p:nvPr/>
        </p:nvSpPr>
        <p:spPr bwMode="auto">
          <a:xfrm flipV="1">
            <a:off x="3057525" y="4697413"/>
            <a:ext cx="1588" cy="461962"/>
          </a:xfrm>
          <a:prstGeom prst="line">
            <a:avLst/>
          </a:prstGeom>
          <a:noFill/>
          <a:ln w="36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20" name="AutoShape 11"/>
          <p:cNvSpPr>
            <a:spLocks noChangeArrowheads="1"/>
          </p:cNvSpPr>
          <p:nvPr/>
        </p:nvSpPr>
        <p:spPr bwMode="auto">
          <a:xfrm>
            <a:off x="4400550" y="5257800"/>
            <a:ext cx="711200" cy="979488"/>
          </a:xfrm>
          <a:prstGeom prst="flowChartMagneticDisk">
            <a:avLst/>
          </a:prstGeom>
          <a:noFill/>
          <a:ln w="360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21" name="Text Box 12"/>
          <p:cNvSpPr txBox="1">
            <a:spLocks noChangeArrowheads="1"/>
          </p:cNvSpPr>
          <p:nvPr/>
        </p:nvSpPr>
        <p:spPr bwMode="auto">
          <a:xfrm>
            <a:off x="2900363" y="5730877"/>
            <a:ext cx="334962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7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B</a:t>
            </a:r>
          </a:p>
        </p:txBody>
      </p:sp>
      <p:sp>
        <p:nvSpPr>
          <p:cNvPr id="13322" name="Text Box 13"/>
          <p:cNvSpPr txBox="1">
            <a:spLocks noChangeArrowheads="1"/>
          </p:cNvSpPr>
          <p:nvPr/>
        </p:nvSpPr>
        <p:spPr bwMode="auto">
          <a:xfrm>
            <a:off x="4598988" y="5716590"/>
            <a:ext cx="338137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7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C</a:t>
            </a:r>
          </a:p>
        </p:txBody>
      </p:sp>
      <p:sp>
        <p:nvSpPr>
          <p:cNvPr id="13323" name="Text Box 14"/>
          <p:cNvSpPr txBox="1">
            <a:spLocks noChangeArrowheads="1"/>
          </p:cNvSpPr>
          <p:nvPr/>
        </p:nvSpPr>
        <p:spPr bwMode="auto">
          <a:xfrm>
            <a:off x="1077914" y="3576638"/>
            <a:ext cx="801687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24" name="Line 15"/>
          <p:cNvSpPr>
            <a:spLocks noChangeShapeType="1"/>
          </p:cNvSpPr>
          <p:nvPr/>
        </p:nvSpPr>
        <p:spPr bwMode="auto">
          <a:xfrm flipV="1">
            <a:off x="4775201" y="4692652"/>
            <a:ext cx="3175" cy="460375"/>
          </a:xfrm>
          <a:prstGeom prst="line">
            <a:avLst/>
          </a:prstGeom>
          <a:noFill/>
          <a:ln w="36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25" name="Line 16"/>
          <p:cNvSpPr>
            <a:spLocks noChangeShapeType="1"/>
          </p:cNvSpPr>
          <p:nvPr/>
        </p:nvSpPr>
        <p:spPr bwMode="auto">
          <a:xfrm flipV="1">
            <a:off x="2027239" y="3746500"/>
            <a:ext cx="465137" cy="528638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26" name="Line 17"/>
          <p:cNvSpPr>
            <a:spLocks noChangeShapeType="1"/>
          </p:cNvSpPr>
          <p:nvPr/>
        </p:nvSpPr>
        <p:spPr bwMode="auto">
          <a:xfrm>
            <a:off x="3602039" y="3717925"/>
            <a:ext cx="592137" cy="134938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27" name="Line 18"/>
          <p:cNvSpPr>
            <a:spLocks noChangeShapeType="1"/>
          </p:cNvSpPr>
          <p:nvPr/>
        </p:nvSpPr>
        <p:spPr bwMode="auto">
          <a:xfrm>
            <a:off x="3614739" y="4221163"/>
            <a:ext cx="631825" cy="184150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28" name="Text Box 19"/>
          <p:cNvSpPr txBox="1">
            <a:spLocks noChangeArrowheads="1"/>
          </p:cNvSpPr>
          <p:nvPr/>
        </p:nvSpPr>
        <p:spPr bwMode="auto">
          <a:xfrm>
            <a:off x="2018024" y="4738689"/>
            <a:ext cx="528017" cy="5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8750" tIns="40950" rIns="78750" bIns="40950">
            <a:spAutoFit/>
          </a:bodyPr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</a:pPr>
            <a:r>
              <a:rPr lang="en-GB" altLang="zh-CN" sz="1400" b="1">
                <a:solidFill>
                  <a:srgbClr val="FF0000"/>
                </a:solidFill>
              </a:rPr>
              <a:t>RDF</a:t>
            </a:r>
            <a:br>
              <a:rPr lang="en-GB" altLang="zh-CN" sz="1400" b="1">
                <a:solidFill>
                  <a:srgbClr val="FF0000"/>
                </a:solidFill>
              </a:rPr>
            </a:br>
            <a:r>
              <a:rPr lang="en-GB" altLang="zh-CN" sz="1400" b="1">
                <a:solidFill>
                  <a:srgbClr val="FF0000"/>
                </a:solidFill>
              </a:rPr>
              <a:t>link</a:t>
            </a:r>
          </a:p>
        </p:txBody>
      </p:sp>
      <p:sp>
        <p:nvSpPr>
          <p:cNvPr id="13329" name="AutoShape 20"/>
          <p:cNvSpPr>
            <a:spLocks noChangeArrowheads="1"/>
          </p:cNvSpPr>
          <p:nvPr/>
        </p:nvSpPr>
        <p:spPr bwMode="auto">
          <a:xfrm>
            <a:off x="1238251" y="5265740"/>
            <a:ext cx="706438" cy="981075"/>
          </a:xfrm>
          <a:prstGeom prst="flowChartMagneticDisk">
            <a:avLst/>
          </a:prstGeom>
          <a:noFill/>
          <a:ln w="360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0" name="Line 21"/>
          <p:cNvSpPr>
            <a:spLocks noChangeShapeType="1"/>
          </p:cNvSpPr>
          <p:nvPr/>
        </p:nvSpPr>
        <p:spPr bwMode="auto">
          <a:xfrm flipV="1">
            <a:off x="1592264" y="4692652"/>
            <a:ext cx="1587" cy="460375"/>
          </a:xfrm>
          <a:prstGeom prst="line">
            <a:avLst/>
          </a:prstGeom>
          <a:noFill/>
          <a:ln w="36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31" name="Text Box 22"/>
          <p:cNvSpPr txBox="1">
            <a:spLocks noChangeArrowheads="1"/>
          </p:cNvSpPr>
          <p:nvPr/>
        </p:nvSpPr>
        <p:spPr bwMode="auto">
          <a:xfrm>
            <a:off x="1417639" y="5703890"/>
            <a:ext cx="333375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7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A</a:t>
            </a:r>
          </a:p>
        </p:txBody>
      </p:sp>
      <p:sp>
        <p:nvSpPr>
          <p:cNvPr id="13332" name="Rectangle 23"/>
          <p:cNvSpPr>
            <a:spLocks noChangeArrowheads="1"/>
          </p:cNvSpPr>
          <p:nvPr/>
        </p:nvSpPr>
        <p:spPr bwMode="auto">
          <a:xfrm>
            <a:off x="1038225" y="4092575"/>
            <a:ext cx="882650" cy="520700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3" name="Rectangle 24"/>
          <p:cNvSpPr>
            <a:spLocks noChangeArrowheads="1"/>
          </p:cNvSpPr>
          <p:nvPr/>
        </p:nvSpPr>
        <p:spPr bwMode="auto">
          <a:xfrm>
            <a:off x="2616200" y="3463925"/>
            <a:ext cx="882650" cy="522288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4" name="Rectangle 25"/>
          <p:cNvSpPr>
            <a:spLocks noChangeArrowheads="1"/>
          </p:cNvSpPr>
          <p:nvPr/>
        </p:nvSpPr>
        <p:spPr bwMode="auto">
          <a:xfrm>
            <a:off x="2611438" y="4100515"/>
            <a:ext cx="881062" cy="522287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5" name="Rectangle 26"/>
          <p:cNvSpPr>
            <a:spLocks noChangeArrowheads="1"/>
          </p:cNvSpPr>
          <p:nvPr/>
        </p:nvSpPr>
        <p:spPr bwMode="auto">
          <a:xfrm>
            <a:off x="4340225" y="3449640"/>
            <a:ext cx="884238" cy="522287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6" name="Rectangle 27"/>
          <p:cNvSpPr>
            <a:spLocks noChangeArrowheads="1"/>
          </p:cNvSpPr>
          <p:nvPr/>
        </p:nvSpPr>
        <p:spPr bwMode="auto">
          <a:xfrm>
            <a:off x="4335463" y="4086225"/>
            <a:ext cx="882650" cy="522288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7" name="AutoShape 28"/>
          <p:cNvSpPr>
            <a:spLocks noChangeArrowheads="1"/>
          </p:cNvSpPr>
          <p:nvPr/>
        </p:nvSpPr>
        <p:spPr bwMode="auto">
          <a:xfrm>
            <a:off x="6192838" y="5265740"/>
            <a:ext cx="706437" cy="981075"/>
          </a:xfrm>
          <a:prstGeom prst="flowChartMagneticDisk">
            <a:avLst/>
          </a:prstGeom>
          <a:noFill/>
          <a:ln w="360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38" name="Line 29"/>
          <p:cNvSpPr>
            <a:spLocks noChangeShapeType="1"/>
          </p:cNvSpPr>
          <p:nvPr/>
        </p:nvSpPr>
        <p:spPr bwMode="auto">
          <a:xfrm flipV="1">
            <a:off x="6546850" y="4692652"/>
            <a:ext cx="0" cy="460375"/>
          </a:xfrm>
          <a:prstGeom prst="line">
            <a:avLst/>
          </a:prstGeom>
          <a:noFill/>
          <a:ln w="36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39" name="AutoShape 30"/>
          <p:cNvSpPr>
            <a:spLocks noChangeArrowheads="1"/>
          </p:cNvSpPr>
          <p:nvPr/>
        </p:nvSpPr>
        <p:spPr bwMode="auto">
          <a:xfrm>
            <a:off x="7888288" y="5251452"/>
            <a:ext cx="711200" cy="981075"/>
          </a:xfrm>
          <a:prstGeom prst="flowChartMagneticDisk">
            <a:avLst/>
          </a:prstGeom>
          <a:noFill/>
          <a:ln w="360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40" name="Text Box 31"/>
          <p:cNvSpPr txBox="1">
            <a:spLocks noChangeArrowheads="1"/>
          </p:cNvSpPr>
          <p:nvPr/>
        </p:nvSpPr>
        <p:spPr bwMode="auto">
          <a:xfrm>
            <a:off x="6389689" y="5724527"/>
            <a:ext cx="33337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7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D</a:t>
            </a:r>
          </a:p>
        </p:txBody>
      </p:sp>
      <p:sp>
        <p:nvSpPr>
          <p:cNvPr id="13341" name="Text Box 32"/>
          <p:cNvSpPr txBox="1">
            <a:spLocks noChangeArrowheads="1"/>
          </p:cNvSpPr>
          <p:nvPr/>
        </p:nvSpPr>
        <p:spPr bwMode="auto">
          <a:xfrm>
            <a:off x="8088313" y="5710240"/>
            <a:ext cx="336551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7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E</a:t>
            </a:r>
          </a:p>
        </p:txBody>
      </p:sp>
      <p:sp>
        <p:nvSpPr>
          <p:cNvPr id="13342" name="Line 33"/>
          <p:cNvSpPr>
            <a:spLocks noChangeShapeType="1"/>
          </p:cNvSpPr>
          <p:nvPr/>
        </p:nvSpPr>
        <p:spPr bwMode="auto">
          <a:xfrm flipV="1">
            <a:off x="8266115" y="4686302"/>
            <a:ext cx="1587" cy="461963"/>
          </a:xfrm>
          <a:prstGeom prst="line">
            <a:avLst/>
          </a:prstGeom>
          <a:noFill/>
          <a:ln w="36000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43" name="Line 34"/>
          <p:cNvSpPr>
            <a:spLocks noChangeShapeType="1"/>
          </p:cNvSpPr>
          <p:nvPr/>
        </p:nvSpPr>
        <p:spPr bwMode="auto">
          <a:xfrm>
            <a:off x="7091364" y="3711575"/>
            <a:ext cx="590550" cy="136525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44" name="Line 35"/>
          <p:cNvSpPr>
            <a:spLocks noChangeShapeType="1"/>
          </p:cNvSpPr>
          <p:nvPr/>
        </p:nvSpPr>
        <p:spPr bwMode="auto">
          <a:xfrm>
            <a:off x="7104064" y="4214813"/>
            <a:ext cx="630237" cy="184150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45" name="Rectangle 36"/>
          <p:cNvSpPr>
            <a:spLocks noChangeArrowheads="1"/>
          </p:cNvSpPr>
          <p:nvPr/>
        </p:nvSpPr>
        <p:spPr bwMode="auto">
          <a:xfrm>
            <a:off x="6105525" y="3457575"/>
            <a:ext cx="882650" cy="522288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46" name="Rectangle 37"/>
          <p:cNvSpPr>
            <a:spLocks noChangeArrowheads="1"/>
          </p:cNvSpPr>
          <p:nvPr/>
        </p:nvSpPr>
        <p:spPr bwMode="auto">
          <a:xfrm>
            <a:off x="6100764" y="4094165"/>
            <a:ext cx="879475" cy="522287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47" name="Rectangle 38"/>
          <p:cNvSpPr>
            <a:spLocks noChangeArrowheads="1"/>
          </p:cNvSpPr>
          <p:nvPr/>
        </p:nvSpPr>
        <p:spPr bwMode="auto">
          <a:xfrm>
            <a:off x="7829550" y="3443290"/>
            <a:ext cx="882650" cy="522287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48" name="Rectangle 39"/>
          <p:cNvSpPr>
            <a:spLocks noChangeArrowheads="1"/>
          </p:cNvSpPr>
          <p:nvPr/>
        </p:nvSpPr>
        <p:spPr bwMode="auto">
          <a:xfrm>
            <a:off x="7824788" y="4079875"/>
            <a:ext cx="881062" cy="522288"/>
          </a:xfrm>
          <a:prstGeom prst="rect">
            <a:avLst/>
          </a:prstGeom>
          <a:solidFill>
            <a:srgbClr val="E0E0E0"/>
          </a:solidFill>
          <a:ln w="28440">
            <a:solidFill>
              <a:srgbClr val="000000"/>
            </a:solidFill>
            <a:miter lim="800000"/>
            <a:headEnd/>
            <a:tailEnd/>
          </a:ln>
        </p:spPr>
        <p:txBody>
          <a:bodyPr wrap="none" lIns="80010" tIns="40005" rIns="80010" bIns="40005" anchor="ctr"/>
          <a:lstStyle/>
          <a:p>
            <a:pPr eaLnBrk="0" hangingPunct="0"/>
            <a:endParaRPr lang="zh-CN" altLang="zh-CN"/>
          </a:p>
        </p:txBody>
      </p:sp>
      <p:sp>
        <p:nvSpPr>
          <p:cNvPr id="13349" name="Line 40"/>
          <p:cNvSpPr>
            <a:spLocks noChangeShapeType="1"/>
          </p:cNvSpPr>
          <p:nvPr/>
        </p:nvSpPr>
        <p:spPr bwMode="auto">
          <a:xfrm flipH="1">
            <a:off x="5376864" y="3694113"/>
            <a:ext cx="528637" cy="584200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50" name="Line 41"/>
          <p:cNvSpPr>
            <a:spLocks noChangeShapeType="1"/>
          </p:cNvSpPr>
          <p:nvPr/>
        </p:nvSpPr>
        <p:spPr bwMode="auto">
          <a:xfrm flipH="1">
            <a:off x="5376863" y="4421190"/>
            <a:ext cx="544512" cy="15875"/>
          </a:xfrm>
          <a:prstGeom prst="line">
            <a:avLst/>
          </a:prstGeom>
          <a:noFill/>
          <a:ln w="28440">
            <a:solidFill>
              <a:srgbClr val="FF0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0010" tIns="40005" rIns="80010" bIns="40005"/>
          <a:lstStyle/>
          <a:p>
            <a:endParaRPr lang="zh-CN" altLang="en-US"/>
          </a:p>
        </p:txBody>
      </p:sp>
      <p:sp>
        <p:nvSpPr>
          <p:cNvPr id="13351" name="Text Box 42"/>
          <p:cNvSpPr txBox="1">
            <a:spLocks noChangeArrowheads="1"/>
          </p:cNvSpPr>
          <p:nvPr/>
        </p:nvSpPr>
        <p:spPr bwMode="auto">
          <a:xfrm>
            <a:off x="3569573" y="4740276"/>
            <a:ext cx="568167" cy="5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8750" tIns="40950" rIns="78750" bIns="40950">
            <a:spAutoFit/>
          </a:bodyPr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</a:pPr>
            <a:r>
              <a:rPr lang="en-GB" altLang="zh-CN" sz="1400" b="1">
                <a:solidFill>
                  <a:srgbClr val="FF0000"/>
                </a:solidFill>
              </a:rPr>
              <a:t>RDF</a:t>
            </a:r>
            <a:br>
              <a:rPr lang="en-GB" altLang="zh-CN" sz="1400" b="1">
                <a:solidFill>
                  <a:srgbClr val="FF0000"/>
                </a:solidFill>
              </a:rPr>
            </a:br>
            <a:r>
              <a:rPr lang="en-GB" altLang="zh-CN" sz="1400" b="1">
                <a:solidFill>
                  <a:srgbClr val="FF0000"/>
                </a:solidFill>
              </a:rPr>
              <a:t>links</a:t>
            </a:r>
          </a:p>
        </p:txBody>
      </p:sp>
      <p:sp>
        <p:nvSpPr>
          <p:cNvPr id="13352" name="Text Box 43"/>
          <p:cNvSpPr txBox="1">
            <a:spLocks noChangeArrowheads="1"/>
          </p:cNvSpPr>
          <p:nvPr/>
        </p:nvSpPr>
        <p:spPr bwMode="auto">
          <a:xfrm>
            <a:off x="5310267" y="4740276"/>
            <a:ext cx="568167" cy="5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8750" tIns="40950" rIns="78750" bIns="40950">
            <a:spAutoFit/>
          </a:bodyPr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</a:pPr>
            <a:r>
              <a:rPr lang="en-GB" altLang="zh-CN" sz="1400" b="1">
                <a:solidFill>
                  <a:srgbClr val="FF0000"/>
                </a:solidFill>
              </a:rPr>
              <a:t>RDF</a:t>
            </a:r>
            <a:br>
              <a:rPr lang="en-GB" altLang="zh-CN" sz="1400" b="1">
                <a:solidFill>
                  <a:srgbClr val="FF0000"/>
                </a:solidFill>
              </a:rPr>
            </a:br>
            <a:r>
              <a:rPr lang="en-GB" altLang="zh-CN" sz="1400" b="1">
                <a:solidFill>
                  <a:srgbClr val="FF0000"/>
                </a:solidFill>
              </a:rPr>
              <a:t>links</a:t>
            </a:r>
          </a:p>
        </p:txBody>
      </p:sp>
      <p:sp>
        <p:nvSpPr>
          <p:cNvPr id="13353" name="Text Box 44"/>
          <p:cNvSpPr txBox="1">
            <a:spLocks noChangeArrowheads="1"/>
          </p:cNvSpPr>
          <p:nvPr/>
        </p:nvSpPr>
        <p:spPr bwMode="auto">
          <a:xfrm>
            <a:off x="7081918" y="4740276"/>
            <a:ext cx="568167" cy="513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78750" tIns="40950" rIns="78750" bIns="40950">
            <a:spAutoFit/>
          </a:bodyPr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Clr>
                <a:srgbClr val="FF0000"/>
              </a:buClr>
              <a:buSzPct val="100000"/>
            </a:pPr>
            <a:r>
              <a:rPr lang="en-GB" altLang="zh-CN" sz="1400" b="1">
                <a:solidFill>
                  <a:srgbClr val="FF0000"/>
                </a:solidFill>
              </a:rPr>
              <a:t>RDF</a:t>
            </a:r>
            <a:br>
              <a:rPr lang="en-GB" altLang="zh-CN" sz="1400" b="1">
                <a:solidFill>
                  <a:srgbClr val="FF0000"/>
                </a:solidFill>
              </a:rPr>
            </a:br>
            <a:r>
              <a:rPr lang="en-GB" altLang="zh-CN" sz="1400" b="1">
                <a:solidFill>
                  <a:srgbClr val="FF0000"/>
                </a:solidFill>
              </a:rPr>
              <a:t>links</a:t>
            </a:r>
          </a:p>
        </p:txBody>
      </p:sp>
      <p:sp>
        <p:nvSpPr>
          <p:cNvPr id="13354" name="Text Box 45"/>
          <p:cNvSpPr txBox="1">
            <a:spLocks noChangeArrowheads="1"/>
          </p:cNvSpPr>
          <p:nvPr/>
        </p:nvSpPr>
        <p:spPr bwMode="auto">
          <a:xfrm>
            <a:off x="1077914" y="4197352"/>
            <a:ext cx="801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55" name="Text Box 46"/>
          <p:cNvSpPr txBox="1">
            <a:spLocks noChangeArrowheads="1"/>
          </p:cNvSpPr>
          <p:nvPr/>
        </p:nvSpPr>
        <p:spPr bwMode="auto">
          <a:xfrm>
            <a:off x="2647951" y="3581402"/>
            <a:ext cx="803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56" name="Text Box 47"/>
          <p:cNvSpPr txBox="1">
            <a:spLocks noChangeArrowheads="1"/>
          </p:cNvSpPr>
          <p:nvPr/>
        </p:nvSpPr>
        <p:spPr bwMode="auto">
          <a:xfrm>
            <a:off x="2647951" y="4197352"/>
            <a:ext cx="803275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57" name="Text Box 48"/>
          <p:cNvSpPr txBox="1">
            <a:spLocks noChangeArrowheads="1"/>
          </p:cNvSpPr>
          <p:nvPr/>
        </p:nvSpPr>
        <p:spPr bwMode="auto">
          <a:xfrm>
            <a:off x="4387850" y="3581402"/>
            <a:ext cx="801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58" name="Text Box 49"/>
          <p:cNvSpPr txBox="1">
            <a:spLocks noChangeArrowheads="1"/>
          </p:cNvSpPr>
          <p:nvPr/>
        </p:nvSpPr>
        <p:spPr bwMode="auto">
          <a:xfrm>
            <a:off x="4387850" y="4197352"/>
            <a:ext cx="801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59" name="Text Box 50"/>
          <p:cNvSpPr txBox="1">
            <a:spLocks noChangeArrowheads="1"/>
          </p:cNvSpPr>
          <p:nvPr/>
        </p:nvSpPr>
        <p:spPr bwMode="auto">
          <a:xfrm>
            <a:off x="6127750" y="4197352"/>
            <a:ext cx="801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60" name="Text Box 51"/>
          <p:cNvSpPr txBox="1">
            <a:spLocks noChangeArrowheads="1"/>
          </p:cNvSpPr>
          <p:nvPr/>
        </p:nvSpPr>
        <p:spPr bwMode="auto">
          <a:xfrm>
            <a:off x="6127750" y="3581402"/>
            <a:ext cx="801688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61" name="Text Box 52"/>
          <p:cNvSpPr txBox="1">
            <a:spLocks noChangeArrowheads="1"/>
          </p:cNvSpPr>
          <p:nvPr/>
        </p:nvSpPr>
        <p:spPr bwMode="auto">
          <a:xfrm>
            <a:off x="7866065" y="4197352"/>
            <a:ext cx="801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62" name="Text Box 53"/>
          <p:cNvSpPr txBox="1">
            <a:spLocks noChangeArrowheads="1"/>
          </p:cNvSpPr>
          <p:nvPr/>
        </p:nvSpPr>
        <p:spPr bwMode="auto">
          <a:xfrm>
            <a:off x="7866065" y="3581402"/>
            <a:ext cx="801687" cy="32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1585" tIns="40950" rIns="81585" bIns="40950"/>
          <a:lstStyle>
            <a:lvl1pPr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400050" eaLnBrk="0" hangingPunct="0"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40005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0150" algn="l"/>
                <a:tab pos="1600200" algn="l"/>
                <a:tab pos="2000250" algn="l"/>
                <a:tab pos="2400300" algn="l"/>
                <a:tab pos="2800350" algn="l"/>
                <a:tab pos="3200400" algn="l"/>
                <a:tab pos="3600450" algn="l"/>
                <a:tab pos="4000500" algn="l"/>
                <a:tab pos="4400550" algn="l"/>
                <a:tab pos="4800600" algn="l"/>
                <a:tab pos="5200650" algn="l"/>
                <a:tab pos="5600700" algn="l"/>
                <a:tab pos="6000750" algn="l"/>
                <a:tab pos="6400800" algn="l"/>
                <a:tab pos="6800850" algn="l"/>
                <a:tab pos="7200900" algn="l"/>
                <a:tab pos="7600950" algn="l"/>
                <a:tab pos="8001000" algn="l"/>
              </a:tabLst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>
              <a:lnSpc>
                <a:spcPct val="93000"/>
              </a:lnSpc>
              <a:buClr>
                <a:srgbClr val="000000"/>
              </a:buClr>
              <a:buSzPct val="45000"/>
            </a:pPr>
            <a:r>
              <a:rPr lang="en-GB" altLang="zh-CN" sz="1400" b="1">
                <a:solidFill>
                  <a:srgbClr val="000000"/>
                </a:solidFill>
                <a:ea typeface="Arial Unicode MS" pitchFamily="34" charset="-122"/>
                <a:cs typeface="Arial Unicode MS" pitchFamily="34" charset="-122"/>
              </a:rPr>
              <a:t>RDF</a:t>
            </a:r>
          </a:p>
        </p:txBody>
      </p:sp>
      <p:sp>
        <p:nvSpPr>
          <p:cNvPr id="13363" name="Rectangle 56"/>
          <p:cNvSpPr>
            <a:spLocks noChangeArrowheads="1"/>
          </p:cNvSpPr>
          <p:nvPr/>
        </p:nvSpPr>
        <p:spPr bwMode="auto">
          <a:xfrm>
            <a:off x="818541" y="1484785"/>
            <a:ext cx="8658962" cy="1373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0010" tIns="40005" rIns="80010" bIns="40005">
            <a:spAutoFit/>
          </a:bodyPr>
          <a:lstStyle/>
          <a:p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用语义</a:t>
            </a:r>
            <a:r>
              <a:rPr lang="en-US" altLang="zh-CN" sz="2800" dirty="0">
                <a:latin typeface="华文楷体" pitchFamily="2" charset="-122"/>
                <a:ea typeface="华文楷体" pitchFamily="2" charset="-122"/>
              </a:rPr>
              <a:t>Web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技术：</a:t>
            </a:r>
            <a:endParaRPr lang="en-US" altLang="zh-CN" sz="2800" dirty="0"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sz="2800" dirty="0" smtClean="0">
                <a:latin typeface="华文楷体" pitchFamily="2" charset="-122"/>
                <a:ea typeface="华文楷体" pitchFamily="2" charset="-122"/>
              </a:rPr>
              <a:t>1. 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在</a:t>
            </a:r>
            <a:r>
              <a:rPr lang="en-US" altLang="zh-CN" sz="2800" dirty="0">
                <a:latin typeface="华文楷体" pitchFamily="2" charset="-122"/>
                <a:ea typeface="华文楷体" pitchFamily="2" charset="-122"/>
              </a:rPr>
              <a:t>Web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上公布结构化数据</a:t>
            </a:r>
            <a:endParaRPr lang="en-US" altLang="zh-CN" sz="2800" dirty="0">
              <a:latin typeface="华文楷体" pitchFamily="2" charset="-122"/>
              <a:ea typeface="华文楷体" pitchFamily="2" charset="-122"/>
            </a:endParaRPr>
          </a:p>
          <a:p>
            <a:r>
              <a:rPr lang="en-US" altLang="zh-CN" sz="2800" dirty="0" smtClean="0">
                <a:latin typeface="华文楷体" pitchFamily="2" charset="-122"/>
                <a:ea typeface="华文楷体" pitchFamily="2" charset="-122"/>
              </a:rPr>
              <a:t>2. 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建立</a:t>
            </a:r>
            <a:r>
              <a:rPr lang="zh-CN" altLang="en-US" sz="2800" dirty="0">
                <a:latin typeface="华文楷体" pitchFamily="2" charset="-122"/>
                <a:ea typeface="华文楷体" pitchFamily="2" charset="-122"/>
              </a:rPr>
              <a:t>从一个数据资源到另一个数据资源的</a:t>
            </a:r>
            <a:r>
              <a:rPr lang="zh-CN" altLang="en-US" sz="2800" dirty="0" smtClean="0">
                <a:latin typeface="华文楷体" pitchFamily="2" charset="-122"/>
                <a:ea typeface="华文楷体" pitchFamily="2" charset="-122"/>
              </a:rPr>
              <a:t>链接</a:t>
            </a:r>
            <a:endParaRPr lang="en-US" altLang="zh-CN" sz="2800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4812445"/>
      </p:ext>
    </p:extLst>
  </p:cSld>
  <p:clrMapOvr>
    <a:masterClrMapping/>
  </p:clrMapOvr>
  <p:transition xmlns:p14="http://schemas.microsoft.com/office/powerpoint/2010/main" advTm="71369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pic>
        <p:nvPicPr>
          <p:cNvPr id="6" name="Content Placeholder 3"/>
          <p:cNvPicPr/>
          <p:nvPr/>
        </p:nvPicPr>
        <p:blipFill rotWithShape="1">
          <a:blip r:embed="rId2"/>
          <a:srcRect l="2631" t="7746" r="1741" b="7746"/>
          <a:stretch/>
        </p:blipFill>
        <p:spPr bwMode="auto">
          <a:xfrm>
            <a:off x="993600" y="1448780"/>
            <a:ext cx="7891200" cy="466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5578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“mistake”…</a:t>
            </a:r>
            <a:endParaRPr lang="en-US" dirty="0"/>
          </a:p>
        </p:txBody>
      </p:sp>
      <p:sp>
        <p:nvSpPr>
          <p:cNvPr id="4" name="Subtitle 4"/>
          <p:cNvSpPr txBox="1">
            <a:spLocks/>
          </p:cNvSpPr>
          <p:nvPr/>
        </p:nvSpPr>
        <p:spPr bwMode="auto">
          <a:xfrm>
            <a:off x="2828764" y="2168860"/>
            <a:ext cx="5076564" cy="540060"/>
          </a:xfrm>
          <a:prstGeom prst="foldedCorner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400" dirty="0" smtClean="0">
                <a:solidFill>
                  <a:srgbClr val="800000"/>
                </a:solidFill>
              </a:rPr>
              <a:t>“Bible”:</a:t>
            </a:r>
            <a:r>
              <a:rPr lang="en-US" sz="2400" dirty="0" smtClean="0">
                <a:solidFill>
                  <a:srgbClr val="800000"/>
                </a:solidFill>
              </a:rPr>
              <a:t> </a:t>
            </a:r>
            <a:r>
              <a:rPr lang="en-US" sz="2400" dirty="0" smtClean="0">
                <a:solidFill>
                  <a:srgbClr val="000090"/>
                </a:solidFill>
              </a:rPr>
              <a:t>RDF, DAML+OIL, OWL </a:t>
            </a:r>
            <a:endParaRPr lang="en-US" sz="2400" dirty="0">
              <a:solidFill>
                <a:srgbClr val="000090"/>
              </a:solidFill>
            </a:endParaRPr>
          </a:p>
        </p:txBody>
      </p:sp>
      <p:sp>
        <p:nvSpPr>
          <p:cNvPr id="6" name="Multidocument 5"/>
          <p:cNvSpPr/>
          <p:nvPr/>
        </p:nvSpPr>
        <p:spPr>
          <a:xfrm>
            <a:off x="-2679848" y="-2907704"/>
            <a:ext cx="1188132" cy="1296144"/>
          </a:xfrm>
          <a:prstGeom prst="flowChartMultidocumen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144688" y="3897052"/>
            <a:ext cx="822960" cy="468052"/>
          </a:xfrm>
          <a:prstGeom prst="rightArrow">
            <a:avLst/>
          </a:prstGeom>
          <a:solidFill>
            <a:srgbClr val="FFCC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8" name="Picture 4" descr="图形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24808" y="3501008"/>
            <a:ext cx="222885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ight Arrow 8"/>
          <p:cNvSpPr/>
          <p:nvPr/>
        </p:nvSpPr>
        <p:spPr>
          <a:xfrm>
            <a:off x="5673080" y="3897052"/>
            <a:ext cx="822960" cy="468052"/>
          </a:xfrm>
          <a:prstGeom prst="rightArrow">
            <a:avLst/>
          </a:prstGeom>
          <a:solidFill>
            <a:srgbClr val="FFCCCC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Multidocument 10"/>
          <p:cNvSpPr/>
          <p:nvPr/>
        </p:nvSpPr>
        <p:spPr>
          <a:xfrm>
            <a:off x="596516" y="3537012"/>
            <a:ext cx="1224136" cy="1296144"/>
          </a:xfrm>
          <a:prstGeom prst="flowChartMultidocumen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184" y="3212976"/>
            <a:ext cx="3264535" cy="19437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dist="35921" dir="2700000" algn="ctr" rotWithShape="0">
              <a:schemeClr val="bg2"/>
            </a:outerShdw>
          </a:effectLst>
          <a:extLst/>
        </p:spPr>
      </p:pic>
    </p:spTree>
    <p:extLst>
      <p:ext uri="{BB962C8B-B14F-4D97-AF65-F5344CB8AC3E}">
        <p14:creationId xmlns:p14="http://schemas.microsoft.com/office/powerpoint/2010/main" val="39933945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52" y="3937037"/>
            <a:ext cx="4134459" cy="2875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58" y="3937817"/>
            <a:ext cx="4119047" cy="2875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/>
          <p:nvPr/>
        </p:nvGrpSpPr>
        <p:grpSpPr>
          <a:xfrm>
            <a:off x="549077" y="989469"/>
            <a:ext cx="4134459" cy="2875559"/>
            <a:chOff x="-4284984" y="836712"/>
            <a:chExt cx="3816424" cy="2875559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284984" y="836712"/>
              <a:ext cx="3816424" cy="28755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矩形 7"/>
            <p:cNvSpPr/>
            <p:nvPr/>
          </p:nvSpPr>
          <p:spPr>
            <a:xfrm>
              <a:off x="-2049615" y="1124744"/>
              <a:ext cx="1566828" cy="258752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-1642757" y="1112368"/>
              <a:ext cx="8783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 smtClean="0">
                  <a:latin typeface="Times New Roman" pitchFamily="18" charset="0"/>
                  <a:cs typeface="Times New Roman" pitchFamily="18" charset="0"/>
                </a:rPr>
                <a:t>Knowledge</a:t>
              </a:r>
              <a:endParaRPr lang="zh-CN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18558" y="989469"/>
            <a:ext cx="4119047" cy="2875559"/>
            <a:chOff x="-3521860" y="3948061"/>
            <a:chExt cx="3802197" cy="2875559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521860" y="3948061"/>
              <a:ext cx="3802197" cy="287555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矩形 11"/>
            <p:cNvSpPr/>
            <p:nvPr/>
          </p:nvSpPr>
          <p:spPr>
            <a:xfrm>
              <a:off x="-789839" y="4226675"/>
              <a:ext cx="1070176" cy="2587527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-561727" y="4232591"/>
              <a:ext cx="56041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b="1" dirty="0" smtClean="0">
                  <a:latin typeface="Times New Roman" pitchFamily="18" charset="0"/>
                  <a:cs typeface="Times New Roman" pitchFamily="18" charset="0"/>
                </a:rPr>
                <a:t>Ads</a:t>
              </a:r>
              <a:endParaRPr lang="zh-CN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020743" y="5811486"/>
              <a:ext cx="128191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b="1" dirty="0" smtClean="0">
                  <a:latin typeface="Times New Roman" pitchFamily="18" charset="0"/>
                  <a:cs typeface="Times New Roman" pitchFamily="18" charset="0"/>
                </a:rPr>
                <a:t>Related Search</a:t>
              </a:r>
              <a:endParaRPr lang="zh-CN" altLang="en-US" sz="1100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0" y="188913"/>
            <a:ext cx="9634539" cy="792162"/>
          </a:xfrm>
        </p:spPr>
        <p:txBody>
          <a:bodyPr/>
          <a:lstStyle/>
          <a:p>
            <a:r>
              <a:rPr lang="en-US" sz="3600" dirty="0" smtClean="0"/>
              <a:t>Fortunately, social </a:t>
            </a:r>
            <a:r>
              <a:rPr lang="en-US" sz="3600" dirty="0"/>
              <a:t>network is coming</a:t>
            </a:r>
            <a:r>
              <a:rPr lang="en-US" sz="3600" dirty="0" smtClean="0"/>
              <a:t>…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931312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Knowledge Base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489" y="1232756"/>
            <a:ext cx="9139237" cy="5625244"/>
          </a:xfrm>
        </p:spPr>
        <p:txBody>
          <a:bodyPr/>
          <a:lstStyle/>
          <a:p>
            <a:r>
              <a:rPr lang="en-US" altLang="zh-CN" dirty="0" smtClean="0"/>
              <a:t>Wikipedia-&gt;</a:t>
            </a:r>
            <a:r>
              <a:rPr lang="en-US" altLang="zh-CN" dirty="0" err="1" smtClean="0"/>
              <a:t>DBpedia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The central position of multi-lingual </a:t>
            </a:r>
            <a:r>
              <a:rPr lang="en-US" altLang="zh-CN" dirty="0" err="1" smtClean="0"/>
              <a:t>DBpedia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err="1" smtClean="0"/>
              <a:t>DBpedia</a:t>
            </a:r>
            <a:r>
              <a:rPr lang="en-US" altLang="zh-CN" dirty="0" smtClean="0"/>
              <a:t> contains about 3.64 million English entities,  360 thousand Chinese entities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784648" y="2456892"/>
            <a:ext cx="5436604" cy="2772308"/>
            <a:chOff x="2483768" y="2420888"/>
            <a:chExt cx="6511494" cy="3773016"/>
          </a:xfrm>
        </p:grpSpPr>
        <p:pic>
          <p:nvPicPr>
            <p:cNvPr id="5" name="内容占位符 4" descr="lod-datasets_2009-07-14_cropped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3928" y="2420888"/>
              <a:ext cx="5071334" cy="377301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3768" y="4378784"/>
              <a:ext cx="1008112" cy="623575"/>
            </a:xfrm>
            <a:prstGeom prst="rect">
              <a:avLst/>
            </a:prstGeom>
          </p:spPr>
        </p:pic>
        <p:sp>
          <p:nvSpPr>
            <p:cNvPr id="7" name="椭圆 6"/>
            <p:cNvSpPr/>
            <p:nvPr/>
          </p:nvSpPr>
          <p:spPr>
            <a:xfrm>
              <a:off x="4860032" y="4163380"/>
              <a:ext cx="864096" cy="87888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>
              <a:off x="3491880" y="4619183"/>
              <a:ext cx="1368152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631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307975" y="0"/>
            <a:ext cx="9245600" cy="1138238"/>
          </a:xfrm>
        </p:spPr>
        <p:txBody>
          <a:bodyPr/>
          <a:lstStyle/>
          <a:p>
            <a:pPr eaLnBrk="1" hangingPunct="1"/>
            <a:r>
              <a:rPr lang="zh-CN" altLang="en-US" smtClean="0"/>
              <a:t>链接数据</a:t>
            </a:r>
            <a:r>
              <a:rPr lang="en-US" altLang="zh-CN" smtClean="0"/>
              <a:t>-</a:t>
            </a:r>
            <a:r>
              <a:rPr lang="zh-CN" altLang="en-US" smtClean="0"/>
              <a:t>万维网上的数据库</a:t>
            </a:r>
            <a:endParaRPr lang="en-US" altLang="zh-CN" smtClean="0"/>
          </a:p>
        </p:txBody>
      </p:sp>
      <p:pic>
        <p:nvPicPr>
          <p:cNvPr id="18435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0" cy="686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5990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圆角矩形 23"/>
          <p:cNvSpPr/>
          <p:nvPr/>
        </p:nvSpPr>
        <p:spPr>
          <a:xfrm>
            <a:off x="165100" y="3886200"/>
            <a:ext cx="9658350" cy="2667000"/>
          </a:xfrm>
          <a:prstGeom prst="roundRect">
            <a:avLst/>
          </a:prstGeom>
          <a:solidFill>
            <a:srgbClr val="FF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65100" y="1066800"/>
            <a:ext cx="965835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/>
          <a:lstStyle/>
          <a:p>
            <a:r>
              <a:rPr lang="en-US" altLang="zh-CN" dirty="0" smtClean="0">
                <a:ea typeface="黑体" pitchFamily="49" charset="-122"/>
              </a:rPr>
              <a:t>Social Networks</a:t>
            </a:r>
            <a:endParaRPr lang="zh-CN" altLang="en-US" dirty="0" smtClean="0">
              <a:ea typeface="黑体" pitchFamily="49" charset="-122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" y="1295400"/>
            <a:ext cx="1651000" cy="59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" y="4209871"/>
            <a:ext cx="1733551" cy="842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7850" y="5189055"/>
            <a:ext cx="1651000" cy="519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889250" y="1143003"/>
            <a:ext cx="660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smtClean="0"/>
              <a:t> &gt;</a:t>
            </a:r>
            <a:r>
              <a:rPr lang="en-US" altLang="zh-CN" sz="2400" b="1" u="sng" smtClean="0"/>
              <a:t>1000 </a:t>
            </a:r>
            <a:r>
              <a:rPr lang="en-US" altLang="zh-CN" sz="2400" b="1" u="sng" dirty="0" smtClean="0"/>
              <a:t>million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users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smtClean="0"/>
              <a:t> The </a:t>
            </a:r>
            <a:r>
              <a:rPr lang="en-US" altLang="zh-CN" sz="2400" b="1" u="sng" dirty="0" smtClean="0"/>
              <a:t>3</a:t>
            </a:r>
            <a:r>
              <a:rPr lang="en-US" altLang="zh-CN" sz="2400" b="1" u="sng" baseline="30000" dirty="0" smtClean="0"/>
              <a:t>rd</a:t>
            </a:r>
            <a:r>
              <a:rPr lang="en-US" altLang="zh-CN" sz="2400" dirty="0" smtClean="0"/>
              <a:t>  largest “Country” in the world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More visitors than Google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889250" y="5265255"/>
            <a:ext cx="701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More </a:t>
            </a:r>
            <a:r>
              <a:rPr lang="en-US" altLang="zh-CN" sz="2400" smtClean="0"/>
              <a:t>than </a:t>
            </a:r>
            <a:r>
              <a:rPr lang="en-US" altLang="zh-CN" sz="2400" b="1" u="sng" smtClean="0"/>
              <a:t>6</a:t>
            </a:r>
            <a:r>
              <a:rPr lang="en-US" altLang="zh-CN" sz="2400" u="sng" smtClean="0"/>
              <a:t> </a:t>
            </a:r>
            <a:r>
              <a:rPr lang="en-US" altLang="zh-CN" sz="2400" b="1" u="sng" dirty="0" smtClean="0"/>
              <a:t>billion</a:t>
            </a:r>
            <a:r>
              <a:rPr lang="en-US" altLang="zh-CN" sz="2400" dirty="0" smtClean="0"/>
              <a:t> images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889250" y="3981272"/>
            <a:ext cx="7016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2009, </a:t>
            </a:r>
            <a:r>
              <a:rPr lang="en-US" altLang="zh-CN" sz="2400" b="1" u="sng" dirty="0" smtClean="0"/>
              <a:t>2 billion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tweets per quarter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2010, </a:t>
            </a:r>
            <a:r>
              <a:rPr lang="en-US" altLang="zh-CN" sz="2400" b="1" u="sng" dirty="0" smtClean="0"/>
              <a:t>4 billion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tweets per quarter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2011, </a:t>
            </a:r>
            <a:r>
              <a:rPr lang="en-US" altLang="zh-CN" sz="2400" b="1" u="sng" dirty="0" smtClean="0"/>
              <a:t>              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tweets per quarter</a:t>
            </a:r>
          </a:p>
        </p:txBody>
      </p:sp>
      <p:pic>
        <p:nvPicPr>
          <p:cNvPr id="11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8050" y="2296108"/>
            <a:ext cx="732000" cy="675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889250" y="2438401"/>
            <a:ext cx="660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smtClean="0"/>
              <a:t> &gt;</a:t>
            </a:r>
            <a:r>
              <a:rPr lang="en-US" altLang="zh-CN" sz="2400" b="1" u="sng" smtClean="0"/>
              <a:t>721 </a:t>
            </a:r>
            <a:r>
              <a:rPr lang="en-US" altLang="zh-CN" sz="2400" b="1" u="sng" dirty="0" smtClean="0"/>
              <a:t>million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users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89250" y="5874857"/>
            <a:ext cx="701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Pinterest</a:t>
            </a:r>
            <a:r>
              <a:rPr lang="en-US" altLang="zh-CN" sz="2400" dirty="0" smtClean="0"/>
              <a:t>, </a:t>
            </a:r>
            <a:r>
              <a:rPr lang="en-US" altLang="zh-CN" dirty="0" smtClean="0"/>
              <a:t>with a traffic higher than Twitter and Google</a:t>
            </a:r>
            <a:endParaRPr lang="en-US" altLang="zh-CN" sz="2400" dirty="0" smtClean="0"/>
          </a:p>
        </p:txBody>
      </p:sp>
      <p:pic>
        <p:nvPicPr>
          <p:cNvPr id="20481" name="Picture 1" descr="C:\Users\ThinkPad\Desktop\无标题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73150" y="5798654"/>
            <a:ext cx="742950" cy="678346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3759510" y="4778566"/>
            <a:ext cx="173355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25 billion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89250" y="3200403"/>
            <a:ext cx="7016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400" dirty="0" smtClean="0"/>
              <a:t> 2012, </a:t>
            </a:r>
            <a:r>
              <a:rPr lang="en-US" altLang="zh-CN" sz="2400" b="1" u="sng" dirty="0" smtClean="0"/>
              <a:t>                 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users, </a:t>
            </a:r>
            <a:r>
              <a:rPr lang="en-US" altLang="zh-CN" sz="2000" dirty="0" smtClean="0"/>
              <a:t>300% yearly increase</a:t>
            </a:r>
            <a:endParaRPr lang="en-US" altLang="zh-CN" sz="2400" dirty="0" smtClean="0"/>
          </a:p>
        </p:txBody>
      </p:sp>
      <p:sp>
        <p:nvSpPr>
          <p:cNvPr id="23" name="矩形 22"/>
          <p:cNvSpPr/>
          <p:nvPr/>
        </p:nvSpPr>
        <p:spPr>
          <a:xfrm>
            <a:off x="3820976" y="3268916"/>
            <a:ext cx="18161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400 million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95300" y="3124201"/>
            <a:ext cx="1733550" cy="53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83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have/need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</a:p>
          <a:p>
            <a:r>
              <a:rPr lang="en-US" dirty="0" smtClean="0"/>
              <a:t>Semantic (Knowledge graph)</a:t>
            </a:r>
          </a:p>
          <a:p>
            <a:r>
              <a:rPr lang="en-US" dirty="0" smtClean="0"/>
              <a:t>Data mining/Machine learning</a:t>
            </a:r>
          </a:p>
          <a:p>
            <a:r>
              <a:rPr lang="en-US" dirty="0" smtClean="0"/>
              <a:t>Search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17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>
                <a:ea typeface="宋体" pitchFamily="2" charset="-122"/>
              </a:rPr>
              <a:t>AMiner.org</a:t>
            </a:r>
            <a:r>
              <a:rPr lang="en-US" altLang="zh-CN" dirty="0">
                <a:ea typeface="宋体" pitchFamily="2" charset="-122"/>
              </a:rPr>
              <a:t/>
            </a:r>
            <a:br>
              <a:rPr lang="en-US" altLang="zh-CN" dirty="0">
                <a:ea typeface="宋体" pitchFamily="2" charset="-122"/>
              </a:rPr>
            </a:br>
            <a:r>
              <a:rPr lang="en-US" altLang="zh-CN" sz="2400" dirty="0">
                <a:ea typeface="宋体" pitchFamily="2" charset="-122"/>
              </a:rPr>
              <a:t>—Deep Analysis and Mining for Academic Social Networks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139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4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875" y="1168035"/>
            <a:ext cx="6316749" cy="434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5014" name="Picture 2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875" y="2187558"/>
            <a:ext cx="6299597" cy="28241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pic>
        <p:nvPicPr>
          <p:cNvPr id="85012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7651" y="3246435"/>
            <a:ext cx="7365868" cy="2971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 AMiner.org (Arnetminer)?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25388" y="1201707"/>
            <a:ext cx="1350981" cy="54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1885908" y="2041506"/>
            <a:ext cx="1058877" cy="547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242823" y="3209922"/>
            <a:ext cx="1350981" cy="438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8239170" y="6858001"/>
            <a:ext cx="5257800" cy="4640372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wrap="none">
            <a:noAutofit/>
          </a:bodyPr>
          <a:lstStyle/>
          <a:p>
            <a:endParaRPr lang="en-US" altLang="zh-CN" sz="1050" dirty="0" smtClean="0"/>
          </a:p>
          <a:p>
            <a:r>
              <a:rPr lang="en-US" altLang="zh-CN" b="1" dirty="0" smtClean="0">
                <a:solidFill>
                  <a:srgbClr val="0000CC"/>
                </a:solidFill>
              </a:rPr>
              <a:t>  However, we are not satisfactory with …</a:t>
            </a:r>
            <a:endParaRPr lang="zh-CN" altLang="en-US" b="1" dirty="0">
              <a:solidFill>
                <a:srgbClr val="0000CC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90672" y="2362200"/>
            <a:ext cx="27241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5011" name="AutoShape 19"/>
          <p:cNvSpPr>
            <a:spLocks noChangeArrowheads="1"/>
          </p:cNvSpPr>
          <p:nvPr/>
        </p:nvSpPr>
        <p:spPr bwMode="auto">
          <a:xfrm>
            <a:off x="900056" y="4524390"/>
            <a:ext cx="5294385" cy="2133601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FF9999"/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zh-CN" sz="1800" b="1" dirty="0" smtClean="0">
                <a:solidFill>
                  <a:srgbClr val="C00000"/>
                </a:solidFill>
              </a:rPr>
              <a:t>“Academic search is treated as document search, but ignore semantics”</a:t>
            </a:r>
            <a:endParaRPr lang="zh-CN" altLang="en-US" sz="1800" b="1" dirty="0">
              <a:solidFill>
                <a:srgbClr val="C00000"/>
              </a:solidFill>
            </a:endParaRPr>
          </a:p>
        </p:txBody>
      </p:sp>
      <p:sp>
        <p:nvSpPr>
          <p:cNvPr id="10" name="AutoShape 19"/>
          <p:cNvSpPr>
            <a:spLocks noChangeArrowheads="1"/>
          </p:cNvSpPr>
          <p:nvPr/>
        </p:nvSpPr>
        <p:spPr bwMode="auto">
          <a:xfrm>
            <a:off x="4076688" y="2387567"/>
            <a:ext cx="5829311" cy="1954258"/>
          </a:xfrm>
          <a:prstGeom prst="irregularSeal2">
            <a:avLst/>
          </a:prstGeom>
          <a:solidFill>
            <a:schemeClr val="accent1">
              <a:lumMod val="20000"/>
              <a:lumOff val="80000"/>
            </a:schemeClr>
          </a:solidFill>
          <a:ln w="9525" algn="ctr">
            <a:solidFill>
              <a:srgbClr val="FF9999"/>
            </a:solidFill>
            <a:miter lim="800000"/>
            <a:headEnd/>
            <a:tailEnd/>
          </a:ln>
          <a:effectLst/>
        </p:spPr>
        <p:txBody>
          <a:bodyPr lIns="0" rIns="0" anchor="ctr"/>
          <a:lstStyle/>
          <a:p>
            <a:pPr algn="ctr">
              <a:defRPr/>
            </a:pPr>
            <a:r>
              <a:rPr lang="en-US" altLang="zh-CN" b="1" dirty="0" smtClean="0">
                <a:solidFill>
                  <a:srgbClr val="FF0000"/>
                </a:solidFill>
              </a:rPr>
              <a:t>“The information need is not only about publication…”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5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1538E-6 -4.44444E-6 L -0.73895 -0.7331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000" y="-3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5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2" grpId="0" animBg="1"/>
      <p:bldP spid="12" grpId="1" animBg="1"/>
      <p:bldP spid="85011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 </a:t>
            </a:r>
            <a:r>
              <a:rPr lang="en-US" altLang="zh-CN" sz="2800" dirty="0" smtClean="0"/>
              <a:t>– Expertise search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1192161" y="4268799"/>
          <a:ext cx="2476500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68" name="CorelDRAW" r:id="rId5" imgW="2099880" imgH="1450080" progId="">
                  <p:embed/>
                </p:oleObj>
              </mc:Choice>
              <mc:Fallback>
                <p:oleObj name="CorelDRAW" r:id="rId5" imgW="2099880" imgH="1450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2161" y="4268799"/>
                        <a:ext cx="2476500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571440" y="3830643"/>
            <a:ext cx="189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Researcher A</a:t>
            </a:r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2871759" y="1347759"/>
            <a:ext cx="5367411" cy="2646424"/>
          </a:xfrm>
          <a:prstGeom prst="cloudCallout">
            <a:avLst>
              <a:gd name="adj1" fmla="val -53517"/>
              <a:gd name="adj2" fmla="val 59639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144000"/>
          <a:lstStyle/>
          <a:p>
            <a:pPr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/>
              <a:t> When starting a</a:t>
            </a:r>
          </a:p>
          <a:p>
            <a:r>
              <a:rPr lang="en-US" altLang="zh-CN" dirty="0" smtClean="0"/>
              <a:t>work in a new research topic;</a:t>
            </a:r>
          </a:p>
          <a:p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en-US" altLang="zh-CN" dirty="0" smtClean="0"/>
              <a:t> Or brainstorming for novel ideas.</a:t>
            </a:r>
          </a:p>
          <a:p>
            <a:pPr algn="ctr"/>
            <a:endParaRPr lang="zh-CN" altLang="en-US" dirty="0"/>
          </a:p>
        </p:txBody>
      </p:sp>
      <p:sp>
        <p:nvSpPr>
          <p:cNvPr id="10" name="WordArt 17"/>
          <p:cNvSpPr>
            <a:spLocks noChangeArrowheads="1" noChangeShapeType="1" noTextEdit="1"/>
          </p:cNvSpPr>
          <p:nvPr/>
        </p:nvSpPr>
        <p:spPr bwMode="auto">
          <a:xfrm>
            <a:off x="8421735" y="4232286"/>
            <a:ext cx="803286" cy="98585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3602020" y="3575052"/>
            <a:ext cx="4746689" cy="2921040"/>
          </a:xfrm>
          <a:prstGeom prst="rect">
            <a:avLst/>
          </a:prstGeom>
          <a:solidFill>
            <a:srgbClr val="FFFF99"/>
          </a:solidFill>
          <a:ln w="25400" algn="ctr">
            <a:solidFill>
              <a:srgbClr val="FFCCCC"/>
            </a:solidFill>
            <a:miter lim="800000"/>
            <a:headEnd/>
            <a:tailEnd/>
          </a:ln>
        </p:spPr>
        <p:txBody>
          <a:bodyPr lIns="252000" rIns="252000" anchor="ctr"/>
          <a:lstStyle/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Who are experts in this field?</a:t>
            </a:r>
          </a:p>
          <a:p>
            <a:pPr>
              <a:buFont typeface="Arial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What are the top conferences in the field?</a:t>
            </a:r>
          </a:p>
          <a:p>
            <a:pPr>
              <a:buFont typeface="Arial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What are the best papers?</a:t>
            </a:r>
          </a:p>
          <a:p>
            <a:pPr>
              <a:buFont typeface="Arial" pitchFamily="34" charset="0"/>
              <a:buChar char="•"/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zh-CN" b="1" dirty="0" smtClean="0">
                <a:solidFill>
                  <a:srgbClr val="FF0000"/>
                </a:solidFill>
              </a:rPr>
              <a:t> What are the top research labs?</a:t>
            </a:r>
          </a:p>
        </p:txBody>
      </p:sp>
    </p:spTree>
    <p:custDataLst>
      <p:tags r:id="rId2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Examples </a:t>
            </a:r>
            <a:r>
              <a:rPr lang="en-US" altLang="zh-CN" sz="2800" dirty="0" smtClean="0"/>
              <a:t>– Citation network analysis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620721" y="1639863"/>
          <a:ext cx="2476500" cy="157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92" name="CorelDRAW" r:id="rId5" imgW="2099880" imgH="1450080" progId="">
                  <p:embed/>
                </p:oleObj>
              </mc:Choice>
              <mc:Fallback>
                <p:oleObj name="CorelDRAW" r:id="rId5" imgW="2099880" imgH="1450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21" y="1639863"/>
                        <a:ext cx="2476500" cy="1576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7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0" y="1201707"/>
            <a:ext cx="189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Researcher </a:t>
            </a:r>
            <a:r>
              <a:rPr lang="en-US" altLang="zh-CN" b="1" dirty="0" smtClean="0"/>
              <a:t>B</a:t>
            </a:r>
            <a:endParaRPr lang="en-US" altLang="zh-CN" b="1" dirty="0"/>
          </a:p>
        </p:txBody>
      </p:sp>
      <p:sp>
        <p:nvSpPr>
          <p:cNvPr id="6" name="AutoShape 15"/>
          <p:cNvSpPr>
            <a:spLocks noChangeArrowheads="1"/>
          </p:cNvSpPr>
          <p:nvPr/>
        </p:nvSpPr>
        <p:spPr bwMode="auto">
          <a:xfrm>
            <a:off x="2835247" y="1128682"/>
            <a:ext cx="4856228" cy="1204928"/>
          </a:xfrm>
          <a:prstGeom prst="cloudCallout">
            <a:avLst>
              <a:gd name="adj1" fmla="val -63721"/>
              <a:gd name="adj2" fmla="val 9923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rIns="0"/>
          <a:lstStyle/>
          <a:p>
            <a:pPr algn="ctr">
              <a:spcBef>
                <a:spcPct val="50000"/>
              </a:spcBef>
              <a:buFont typeface="Arial" pitchFamily="34" charset="0"/>
              <a:buChar char="•"/>
            </a:pPr>
            <a:r>
              <a:rPr lang="en-US" altLang="zh-CN" dirty="0" smtClean="0"/>
              <a:t> an in-depth understanding of the research field?</a:t>
            </a:r>
            <a:endParaRPr lang="en-US" altLang="zh-CN" dirty="0"/>
          </a:p>
        </p:txBody>
      </p:sp>
      <p:sp>
        <p:nvSpPr>
          <p:cNvPr id="10" name="WordArt 17"/>
          <p:cNvSpPr>
            <a:spLocks noChangeArrowheads="1" noChangeShapeType="1" noTextEdit="1"/>
          </p:cNvSpPr>
          <p:nvPr/>
        </p:nvSpPr>
        <p:spPr bwMode="auto">
          <a:xfrm>
            <a:off x="7727988" y="1128681"/>
            <a:ext cx="803286" cy="985851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  <p:pic>
        <p:nvPicPr>
          <p:cNvPr id="82947" name="Picture 3" descr="D:\Privacy\Paper\Topic Model\citation tracing\pic\rank_example.e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26" y="2735253"/>
            <a:ext cx="9912242" cy="3833865"/>
          </a:xfrm>
          <a:prstGeom prst="rect">
            <a:avLst/>
          </a:prstGeom>
          <a:solidFill>
            <a:schemeClr val="bg1"/>
          </a:solidFill>
        </p:spPr>
      </p:pic>
    </p:spTree>
    <p:custDataLst>
      <p:tags r:id="rId2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图形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44702" y="4052866"/>
            <a:ext cx="2228850" cy="197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102" y="690525"/>
            <a:ext cx="4963319" cy="553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8" descr="clou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-600000">
            <a:off x="1136652" y="1243862"/>
            <a:ext cx="33845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9" name="Text Box 9"/>
          <p:cNvSpPr txBox="1">
            <a:spLocks noChangeArrowheads="1"/>
          </p:cNvSpPr>
          <p:nvPr/>
        </p:nvSpPr>
        <p:spPr bwMode="auto">
          <a:xfrm>
            <a:off x="1631952" y="1761388"/>
            <a:ext cx="27241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/>
              <a:t>Which conference should we submit the paper?</a:t>
            </a:r>
            <a:endParaRPr lang="zh-CN" altLang="en-US" sz="2000" dirty="0"/>
          </a:p>
        </p:txBody>
      </p:sp>
      <p:sp>
        <p:nvSpPr>
          <p:cNvPr id="11270" name="Text Box 10"/>
          <p:cNvSpPr txBox="1">
            <a:spLocks noChangeArrowheads="1"/>
          </p:cNvSpPr>
          <p:nvPr/>
        </p:nvSpPr>
        <p:spPr bwMode="auto">
          <a:xfrm>
            <a:off x="558802" y="3762353"/>
            <a:ext cx="18986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Researcher </a:t>
            </a:r>
            <a:r>
              <a:rPr lang="en-US" altLang="zh-CN" b="1" dirty="0" smtClean="0"/>
              <a:t>C</a:t>
            </a:r>
            <a:endParaRPr lang="en-US" altLang="zh-CN" b="1" dirty="0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>
            <a:off x="5924552" y="1662074"/>
            <a:ext cx="18986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3806" name="Text Box 14"/>
          <p:cNvSpPr txBox="1">
            <a:spLocks noChangeArrowheads="1"/>
          </p:cNvSpPr>
          <p:nvPr/>
        </p:nvSpPr>
        <p:spPr bwMode="auto">
          <a:xfrm>
            <a:off x="7988302" y="1452525"/>
            <a:ext cx="1320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9933"/>
                </a:solidFill>
              </a:rPr>
              <a:t>authors</a:t>
            </a:r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4686302" y="2138324"/>
            <a:ext cx="4292600" cy="40386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808" name="Text Box 16"/>
          <p:cNvSpPr txBox="1">
            <a:spLocks noChangeArrowheads="1"/>
          </p:cNvSpPr>
          <p:nvPr/>
        </p:nvSpPr>
        <p:spPr bwMode="auto">
          <a:xfrm>
            <a:off x="8123299" y="6145227"/>
            <a:ext cx="1320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FF9933"/>
                </a:solidFill>
              </a:rPr>
              <a:t>content</a:t>
            </a:r>
          </a:p>
        </p:txBody>
      </p:sp>
      <p:sp>
        <p:nvSpPr>
          <p:cNvPr id="33809" name="WordArt 17"/>
          <p:cNvSpPr>
            <a:spLocks noChangeArrowheads="1" noChangeShapeType="1" noTextEdit="1"/>
          </p:cNvSpPr>
          <p:nvPr/>
        </p:nvSpPr>
        <p:spPr bwMode="auto">
          <a:xfrm>
            <a:off x="607953" y="2075690"/>
            <a:ext cx="908050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271464" y="188913"/>
            <a:ext cx="9363075" cy="792162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en-US" altLang="zh-CN" sz="4000" dirty="0" smtClean="0"/>
              <a:t>Examples </a:t>
            </a:r>
            <a:r>
              <a:rPr lang="en-US" altLang="zh-CN" sz="2800" dirty="0" smtClean="0"/>
              <a:t>–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Conference Suggestion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33805" grpId="0" animBg="1"/>
      <p:bldP spid="33806" grpId="0"/>
      <p:bldP spid="33807" grpId="0" animBg="1"/>
      <p:bldP spid="33808" grpId="0"/>
      <p:bldP spid="3380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947801" y="3071776"/>
          <a:ext cx="4292600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44" name="CorelDRAW" r:id="rId4" imgW="2448720" imgH="1356840" progId="">
                  <p:embed/>
                </p:oleObj>
              </mc:Choice>
              <mc:Fallback>
                <p:oleObj name="CorelDRAW" r:id="rId4" imgW="2448720" imgH="135684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7801" y="3071776"/>
                        <a:ext cx="4292600" cy="219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7" name="Picture 5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1901" y="4443376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7" descr="页面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7201" y="4976776"/>
            <a:ext cx="1155700" cy="41592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</p:pic>
      <p:pic>
        <p:nvPicPr>
          <p:cNvPr id="1029" name="Picture 8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0551" y="5281576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9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29001" y="5357776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0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14901" y="5281576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1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2951" y="4824376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2" descr="页面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53151" y="4189383"/>
            <a:ext cx="13208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5" descr="clou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2990" y="969110"/>
            <a:ext cx="4532497" cy="2423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5" name="Text Box 17"/>
          <p:cNvSpPr txBox="1">
            <a:spLocks noChangeArrowheads="1"/>
          </p:cNvSpPr>
          <p:nvPr/>
        </p:nvSpPr>
        <p:spPr bwMode="auto">
          <a:xfrm>
            <a:off x="5313040" y="1520788"/>
            <a:ext cx="3950085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/>
              <a:t>Who are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best</a:t>
            </a:r>
            <a:r>
              <a:rPr lang="en-US" altLang="zh-CN" sz="2000" b="1" dirty="0" smtClean="0"/>
              <a:t> </a:t>
            </a:r>
            <a:r>
              <a:rPr lang="en-US" altLang="zh-CN" sz="2000" b="1" dirty="0" smtClean="0">
                <a:solidFill>
                  <a:srgbClr val="C00000"/>
                </a:solidFill>
              </a:rPr>
              <a:t>matching</a:t>
            </a:r>
            <a:r>
              <a:rPr lang="en-US" altLang="zh-CN" sz="2000" b="1" dirty="0" smtClean="0"/>
              <a:t> reviewers for each </a:t>
            </a:r>
            <a:r>
              <a:rPr lang="en-US" altLang="zh-CN" sz="2000" b="1" smtClean="0"/>
              <a:t>paper?</a:t>
            </a:r>
          </a:p>
          <a:p>
            <a:pPr>
              <a:spcBef>
                <a:spcPct val="50000"/>
              </a:spcBef>
            </a:pPr>
            <a:r>
              <a:rPr lang="en-US" altLang="zh-CN" b="1" smtClean="0"/>
              <a:t>Who will </a:t>
            </a:r>
            <a:r>
              <a:rPr lang="en-US" altLang="zh-CN" b="1" smtClean="0">
                <a:solidFill>
                  <a:srgbClr val="C00000"/>
                </a:solidFill>
              </a:rPr>
              <a:t>accept</a:t>
            </a:r>
            <a:r>
              <a:rPr lang="en-US" altLang="zh-CN" b="1" smtClean="0"/>
              <a:t> the invitation to review the paper</a:t>
            </a:r>
            <a:endParaRPr lang="en-US" altLang="zh-CN" sz="2000" b="1" dirty="0" smtClean="0"/>
          </a:p>
        </p:txBody>
      </p:sp>
      <p:sp>
        <p:nvSpPr>
          <p:cNvPr id="1036" name="Text Box 18"/>
          <p:cNvSpPr txBox="1">
            <a:spLocks noChangeArrowheads="1"/>
          </p:cNvSpPr>
          <p:nvPr/>
        </p:nvSpPr>
        <p:spPr bwMode="auto">
          <a:xfrm>
            <a:off x="957201" y="2004975"/>
            <a:ext cx="3054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>
                <a:solidFill>
                  <a:schemeClr val="bg2"/>
                </a:solidFill>
              </a:rPr>
              <a:t>KDD Committee</a:t>
            </a:r>
          </a:p>
        </p:txBody>
      </p:sp>
      <p:sp>
        <p:nvSpPr>
          <p:cNvPr id="32788" name="Line 20"/>
          <p:cNvSpPr>
            <a:spLocks noChangeShapeType="1"/>
          </p:cNvSpPr>
          <p:nvPr/>
        </p:nvSpPr>
        <p:spPr bwMode="auto">
          <a:xfrm>
            <a:off x="1039751" y="2462175"/>
            <a:ext cx="25590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89" name="Line 21"/>
          <p:cNvSpPr>
            <a:spLocks noChangeShapeType="1"/>
          </p:cNvSpPr>
          <p:nvPr/>
        </p:nvSpPr>
        <p:spPr bwMode="auto">
          <a:xfrm>
            <a:off x="2525651" y="5738775"/>
            <a:ext cx="12382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2790" name="Text Box 22"/>
          <p:cNvSpPr txBox="1">
            <a:spLocks noChangeArrowheads="1"/>
          </p:cNvSpPr>
          <p:nvPr/>
        </p:nvSpPr>
        <p:spPr bwMode="auto">
          <a:xfrm>
            <a:off x="2195451" y="5814976"/>
            <a:ext cx="2311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9933"/>
                </a:solidFill>
              </a:rPr>
              <a:t>Paper content</a:t>
            </a:r>
          </a:p>
        </p:txBody>
      </p:sp>
      <p:sp>
        <p:nvSpPr>
          <p:cNvPr id="32792" name="WordArt 24"/>
          <p:cNvSpPr>
            <a:spLocks noChangeArrowheads="1" noChangeShapeType="1" noTextEdit="1"/>
          </p:cNvSpPr>
          <p:nvPr/>
        </p:nvSpPr>
        <p:spPr bwMode="auto">
          <a:xfrm>
            <a:off x="8531222" y="2611401"/>
            <a:ext cx="908050" cy="1066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36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?</a:t>
            </a:r>
            <a:endParaRPr lang="zh-CN" altLang="en-US" sz="36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  <p:sp>
        <p:nvSpPr>
          <p:cNvPr id="32793" name="Text Box 25"/>
          <p:cNvSpPr txBox="1">
            <a:spLocks noChangeArrowheads="1"/>
          </p:cNvSpPr>
          <p:nvPr/>
        </p:nvSpPr>
        <p:spPr bwMode="auto">
          <a:xfrm>
            <a:off x="992561" y="2462176"/>
            <a:ext cx="26642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smtClean="0">
                <a:solidFill>
                  <a:srgbClr val="FF9933"/>
                </a:solidFill>
              </a:rPr>
              <a:t>Conference/Journal</a:t>
            </a:r>
            <a:endParaRPr lang="en-US" altLang="zh-CN" b="1">
              <a:solidFill>
                <a:srgbClr val="FF9933"/>
              </a:solidFill>
            </a:endParaRPr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271464" y="188913"/>
            <a:ext cx="9363075" cy="792162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en-US" altLang="zh-CN" sz="4000" dirty="0" smtClean="0"/>
              <a:t>Examples </a:t>
            </a:r>
            <a:r>
              <a:rPr lang="en-US" altLang="zh-CN" sz="2800" dirty="0" smtClean="0"/>
              <a:t>– 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Reviewer Suggestion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/>
      <p:bldP spid="327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>
          <a:xfrm>
            <a:off x="541735" y="654012"/>
            <a:ext cx="8420100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Outline</a:t>
            </a:r>
            <a:endParaRPr lang="zh-CN" altLang="en-US" dirty="0" smtClean="0"/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717491" y="1868448"/>
            <a:ext cx="8739643" cy="401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 err="1" smtClean="0">
                <a:solidFill>
                  <a:srgbClr val="FF0000"/>
                </a:solidFill>
              </a:rPr>
              <a:t>ArnetMiner</a:t>
            </a:r>
            <a:r>
              <a:rPr lang="en-US" altLang="zh-CN" dirty="0" smtClean="0">
                <a:solidFill>
                  <a:srgbClr val="FF0000"/>
                </a:solidFill>
              </a:rPr>
              <a:t>: Academic Social Network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Core Techniques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Knowledge Acquisition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/>
              <a:t>Modeling and Heterogeneous </a:t>
            </a:r>
            <a:r>
              <a:rPr lang="en-US" altLang="zh-CN" dirty="0" smtClean="0"/>
              <a:t>Ranking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/>
              <a:t>Social Network Analysis</a:t>
            </a:r>
            <a:endParaRPr lang="en-US" altLang="zh-CN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副标题 4"/>
          <p:cNvSpPr>
            <a:spLocks noGrp="1"/>
          </p:cNvSpPr>
          <p:nvPr>
            <p:ph type="subTitle" idx="1"/>
          </p:nvPr>
        </p:nvSpPr>
        <p:spPr>
          <a:xfrm>
            <a:off x="863544" y="3794130"/>
            <a:ext cx="8324964" cy="2409858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</a:rPr>
              <a:t>提供全面的研究者网络分析与挖掘功能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endParaRPr lang="en-US" altLang="zh-CN" sz="2800" dirty="0" smtClean="0"/>
          </a:p>
          <a:p>
            <a:r>
              <a:rPr lang="en-US" altLang="zh-CN" sz="2400" dirty="0" smtClean="0"/>
              <a:t>Papers published: ACM TKDD</a:t>
            </a:r>
            <a:r>
              <a:rPr lang="en-US" altLang="zh-CN" sz="2400" smtClean="0"/>
              <a:t>, IEEE TKDE, J. Informetrics,</a:t>
            </a:r>
            <a:br>
              <a:rPr lang="en-US" altLang="zh-CN" sz="2400" smtClean="0"/>
            </a:br>
            <a:r>
              <a:rPr lang="en-US" altLang="zh-CN" sz="2400" smtClean="0"/>
              <a:t>KDD’08-12, WWW’12, SIGMOD’09, IJCAI’09</a:t>
            </a:r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en-US" altLang="zh-CN" sz="2400" dirty="0" smtClean="0">
                <a:hlinkClick r:id="rId3"/>
              </a:rPr>
              <a:t>http</a:t>
            </a:r>
            <a:r>
              <a:rPr lang="en-US" altLang="zh-CN" sz="2400" smtClean="0">
                <a:hlinkClick r:id="rId3"/>
              </a:rPr>
              <a:t>://aminer.org</a:t>
            </a:r>
            <a:r>
              <a:rPr lang="en-US" altLang="zh-CN" sz="2400" dirty="0" smtClean="0">
                <a:hlinkClick r:id="rId3"/>
              </a:rPr>
              <a:t>/</a:t>
            </a:r>
            <a:r>
              <a:rPr lang="en-US" altLang="zh-CN" sz="2400" dirty="0" smtClean="0"/>
              <a:t> </a:t>
            </a:r>
            <a:endParaRPr lang="zh-CN" altLang="en-US" sz="2400" dirty="0" smtClean="0"/>
          </a:p>
        </p:txBody>
      </p:sp>
      <p:sp>
        <p:nvSpPr>
          <p:cNvPr id="41987" name="标题 3"/>
          <p:cNvSpPr>
            <a:spLocks noGrp="1"/>
          </p:cNvSpPr>
          <p:nvPr>
            <p:ph type="ctrTitle"/>
          </p:nvPr>
        </p:nvSpPr>
        <p:spPr>
          <a:xfrm>
            <a:off x="461901" y="2130427"/>
            <a:ext cx="8993253" cy="1470025"/>
          </a:xfrm>
        </p:spPr>
        <p:txBody>
          <a:bodyPr/>
          <a:lstStyle/>
          <a:p>
            <a:r>
              <a:rPr lang="en-US" altLang="zh-CN" b="1" smtClean="0"/>
              <a:t>AMiner.org</a:t>
            </a:r>
            <a:r>
              <a:rPr lang="en-US" altLang="zh-CN" b="1" dirty="0" smtClean="0"/>
              <a:t/>
            </a:r>
            <a:br>
              <a:rPr lang="en-US" altLang="zh-CN" b="1" dirty="0" smtClean="0"/>
            </a:br>
            <a:r>
              <a:rPr lang="en-US" altLang="zh-CN" sz="2400" b="1" dirty="0" smtClean="0"/>
              <a:t>-</a:t>
            </a:r>
            <a:r>
              <a:rPr lang="en-US" altLang="zh-CN" sz="2400" dirty="0" smtClean="0"/>
              <a:t> Academic research social network analysis and mining system</a:t>
            </a:r>
            <a:endParaRPr lang="zh-CN" altLang="en-US" sz="2800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58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37148" y="368660"/>
            <a:ext cx="7668852" cy="61520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7" name="Oval 68"/>
          <p:cNvSpPr>
            <a:spLocks noChangeArrowheads="1"/>
          </p:cNvSpPr>
          <p:nvPr/>
        </p:nvSpPr>
        <p:spPr bwMode="auto">
          <a:xfrm>
            <a:off x="5241032" y="5157192"/>
            <a:ext cx="2047782" cy="1296144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68"/>
          <p:cNvSpPr>
            <a:spLocks noChangeArrowheads="1"/>
          </p:cNvSpPr>
          <p:nvPr/>
        </p:nvSpPr>
        <p:spPr bwMode="auto">
          <a:xfrm>
            <a:off x="2252700" y="296652"/>
            <a:ext cx="7677909" cy="1692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75"/>
          <p:cNvSpPr>
            <a:spLocks noChangeArrowheads="1"/>
          </p:cNvSpPr>
          <p:nvPr/>
        </p:nvSpPr>
        <p:spPr bwMode="auto">
          <a:xfrm>
            <a:off x="3944888" y="368660"/>
            <a:ext cx="360363" cy="360362"/>
          </a:xfrm>
          <a:prstGeom prst="ellipse">
            <a:avLst/>
          </a:prstGeom>
          <a:solidFill>
            <a:srgbClr val="FFCCCC"/>
          </a:solidFill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4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34" name="Oval 68"/>
          <p:cNvSpPr>
            <a:spLocks noChangeArrowheads="1"/>
          </p:cNvSpPr>
          <p:nvPr/>
        </p:nvSpPr>
        <p:spPr bwMode="auto">
          <a:xfrm>
            <a:off x="4736975" y="2276872"/>
            <a:ext cx="2772309" cy="126014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6933" y="1052736"/>
            <a:ext cx="2216696" cy="2448272"/>
          </a:xfrm>
          <a:prstGeom prst="rect">
            <a:avLst/>
          </a:prstGeom>
          <a:solidFill>
            <a:srgbClr val="CCFF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Researcher profile extraction</a:t>
            </a:r>
            <a:endParaRPr lang="en-US" altLang="zh-CN" sz="140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Expert finding</a:t>
            </a:r>
          </a:p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Social network search</a:t>
            </a:r>
            <a:endParaRPr lang="zh-CN" altLang="en-US" sz="140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Topic browser</a:t>
            </a:r>
            <a:endParaRPr lang="zh-CN" altLang="en-US" sz="140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Conference analysis</a:t>
            </a:r>
            <a:endParaRPr lang="en-US" altLang="zh-CN" sz="1400" smtClean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altLang="zh-CN" sz="1400" b="1" smtClean="0">
                <a:solidFill>
                  <a:srgbClr val="C00000"/>
                </a:solidFill>
              </a:rPr>
              <a:t>- ArnetApp platform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9" name="Oval 68"/>
          <p:cNvSpPr>
            <a:spLocks noChangeArrowheads="1"/>
          </p:cNvSpPr>
          <p:nvPr/>
        </p:nvSpPr>
        <p:spPr bwMode="auto">
          <a:xfrm>
            <a:off x="4736976" y="3717032"/>
            <a:ext cx="2736304" cy="1224136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33" grpId="0" animBg="1"/>
      <p:bldP spid="34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6036"/>
            <a:ext cx="9906000" cy="494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95300" y="293841"/>
            <a:ext cx="8915400" cy="128215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+mn-lt"/>
                <a:ea typeface="黑体" pitchFamily="49" charset="-122"/>
              </a:rPr>
              <a:t>每秒钟，</a:t>
            </a:r>
            <a:r>
              <a:rPr lang="zh-CN" altLang="en-US" sz="3600" b="1">
                <a:latin typeface="+mn-lt"/>
                <a:ea typeface="黑体" pitchFamily="49" charset="-122"/>
              </a:rPr>
              <a:t>人们</a:t>
            </a:r>
            <a:r>
              <a:rPr lang="zh-CN" altLang="en-US" sz="3600" b="1" smtClean="0">
                <a:latin typeface="+mn-lt"/>
                <a:ea typeface="黑体" pitchFamily="49" charset="-122"/>
              </a:rPr>
              <a:t>发送</a:t>
            </a:r>
            <a:r>
              <a:rPr lang="en-US" altLang="zh-CN" sz="3600" b="1" smtClean="0">
                <a:latin typeface="+mn-lt"/>
                <a:ea typeface="黑体" pitchFamily="49" charset="-122"/>
              </a:rPr>
              <a:t>290</a:t>
            </a:r>
            <a:r>
              <a:rPr lang="zh-CN" altLang="en-US" sz="3600" b="1" smtClean="0">
                <a:latin typeface="+mn-lt"/>
                <a:ea typeface="黑体" pitchFamily="49" charset="-122"/>
              </a:rPr>
              <a:t>万封</a:t>
            </a:r>
            <a:r>
              <a:rPr lang="zh-CN" altLang="en-US" sz="3600" b="1" dirty="0">
                <a:latin typeface="+mn-lt"/>
                <a:ea typeface="黑体" pitchFamily="49" charset="-122"/>
              </a:rPr>
              <a:t>电子邮件</a:t>
            </a:r>
          </a:p>
        </p:txBody>
      </p:sp>
      <p:sp>
        <p:nvSpPr>
          <p:cNvPr id="7" name="椭圆 6"/>
          <p:cNvSpPr/>
          <p:nvPr/>
        </p:nvSpPr>
        <p:spPr>
          <a:xfrm>
            <a:off x="350489" y="2008043"/>
            <a:ext cx="936104" cy="29523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0"/>
          </p:cNvCxnSpPr>
          <p:nvPr/>
        </p:nvCxnSpPr>
        <p:spPr>
          <a:xfrm flipV="1">
            <a:off x="818541" y="1304764"/>
            <a:ext cx="714079" cy="703279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2668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Person Search</a:t>
            </a:r>
            <a:endParaRPr lang="zh-CN" altLang="en-US"/>
          </a:p>
        </p:txBody>
      </p:sp>
      <p:pic>
        <p:nvPicPr>
          <p:cNvPr id="4495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86" y="1016731"/>
            <a:ext cx="4853210" cy="4186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954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3040" y="2276529"/>
            <a:ext cx="4592960" cy="4601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左弧形箭头 6"/>
          <p:cNvSpPr/>
          <p:nvPr/>
        </p:nvSpPr>
        <p:spPr>
          <a:xfrm rot="16200000">
            <a:off x="4736975" y="4869159"/>
            <a:ext cx="216024" cy="864097"/>
          </a:xfrm>
          <a:prstGeom prst="curvedRightArrow">
            <a:avLst/>
          </a:prstGeom>
          <a:solidFill>
            <a:srgbClr val="FF0000"/>
          </a:solidFill>
          <a:ln w="127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5061012" y="1088740"/>
            <a:ext cx="2268000" cy="4320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/>
              <a:t>Basic Info.</a:t>
            </a:r>
          </a:p>
        </p:txBody>
      </p:sp>
      <p:cxnSp>
        <p:nvCxnSpPr>
          <p:cNvPr id="12" name="直接箭头连接符 11"/>
          <p:cNvCxnSpPr>
            <a:stCxn id="8" idx="1"/>
          </p:cNvCxnSpPr>
          <p:nvPr/>
        </p:nvCxnSpPr>
        <p:spPr>
          <a:xfrm flipH="1">
            <a:off x="3008784" y="1304740"/>
            <a:ext cx="2052228" cy="3960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061012" y="1736812"/>
            <a:ext cx="2268000" cy="4320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Citation statistics</a:t>
            </a:r>
            <a:endParaRPr lang="en-US" altLang="zh-CN" dirty="0"/>
          </a:p>
        </p:txBody>
      </p:sp>
      <p:cxnSp>
        <p:nvCxnSpPr>
          <p:cNvPr id="14" name="直接箭头连接符 13"/>
          <p:cNvCxnSpPr>
            <a:stCxn id="20" idx="3"/>
          </p:cNvCxnSpPr>
          <p:nvPr/>
        </p:nvCxnSpPr>
        <p:spPr>
          <a:xfrm flipV="1">
            <a:off x="5060760" y="5697252"/>
            <a:ext cx="504308" cy="17999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452500" y="5661248"/>
            <a:ext cx="2268000" cy="4320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/>
              <a:t>Research Interests</a:t>
            </a:r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332820" y="5661248"/>
            <a:ext cx="1727940" cy="4320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/>
              <a:t>Publications</a:t>
            </a: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632848" y="1628800"/>
            <a:ext cx="1928664" cy="43200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Social Network</a:t>
            </a:r>
            <a:endParaRPr lang="en-US" altLang="zh-CN" dirty="0"/>
          </a:p>
        </p:txBody>
      </p:sp>
      <p:cxnSp>
        <p:nvCxnSpPr>
          <p:cNvPr id="25" name="直接箭头连接符 24"/>
          <p:cNvCxnSpPr>
            <a:stCxn id="13" idx="1"/>
          </p:cNvCxnSpPr>
          <p:nvPr/>
        </p:nvCxnSpPr>
        <p:spPr>
          <a:xfrm flipH="1">
            <a:off x="3476836" y="1952812"/>
            <a:ext cx="1584176" cy="72010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7" idx="0"/>
          </p:cNvCxnSpPr>
          <p:nvPr/>
        </p:nvCxnSpPr>
        <p:spPr>
          <a:xfrm flipH="1" flipV="1">
            <a:off x="1568624" y="4473116"/>
            <a:ext cx="17876" cy="118813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21" idx="2"/>
          </p:cNvCxnSpPr>
          <p:nvPr/>
        </p:nvCxnSpPr>
        <p:spPr>
          <a:xfrm flipH="1">
            <a:off x="8388932" y="2060800"/>
            <a:ext cx="208248" cy="57611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8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8764" y="1"/>
            <a:ext cx="7092788" cy="70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Expertise</a:t>
            </a:r>
            <a:br>
              <a:rPr lang="en-US" altLang="zh-CN" dirty="0" smtClean="0"/>
            </a:br>
            <a:r>
              <a:rPr lang="en-US" altLang="zh-CN" dirty="0" smtClean="0"/>
              <a:t>Search</a:t>
            </a:r>
            <a:endParaRPr lang="zh-CN" altLang="en-US" dirty="0" smtClean="0"/>
          </a:p>
        </p:txBody>
      </p:sp>
      <p:sp>
        <p:nvSpPr>
          <p:cNvPr id="45061" name="Rectangle 6"/>
          <p:cNvSpPr>
            <a:spLocks noChangeArrowheads="1"/>
          </p:cNvSpPr>
          <p:nvPr/>
        </p:nvSpPr>
        <p:spPr bwMode="auto">
          <a:xfrm>
            <a:off x="206310" y="2041506"/>
            <a:ext cx="2689193" cy="1862143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Finding experts,</a:t>
            </a:r>
          </a:p>
          <a:p>
            <a:pPr algn="ctr"/>
            <a:r>
              <a:rPr lang="en-US" altLang="zh-CN" dirty="0" smtClean="0"/>
              <a:t>expertise conferences, </a:t>
            </a:r>
          </a:p>
          <a:p>
            <a:pPr algn="ctr"/>
            <a:r>
              <a:rPr lang="en-US" altLang="zh-CN" dirty="0" smtClean="0"/>
              <a:t>and expertise papers </a:t>
            </a:r>
          </a:p>
          <a:p>
            <a:pPr algn="ctr"/>
            <a:r>
              <a:rPr lang="en-US" altLang="zh-CN" smtClean="0"/>
              <a:t>for “data mining”</a:t>
            </a:r>
            <a:endParaRPr lang="en-US" altLang="zh-CN" dirty="0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 flipV="1">
            <a:off x="2871758" y="1858940"/>
            <a:ext cx="869121" cy="730261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V="1">
            <a:off x="2908273" y="1712889"/>
            <a:ext cx="4637150" cy="839799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2871760" y="2552688"/>
            <a:ext cx="4856228" cy="2263806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5" y="188912"/>
            <a:ext cx="3385392" cy="1151855"/>
          </a:xfrm>
        </p:spPr>
        <p:txBody>
          <a:bodyPr/>
          <a:lstStyle/>
          <a:p>
            <a:pPr algn="l"/>
            <a:r>
              <a:rPr lang="en-US" altLang="zh-CN" smtClean="0"/>
              <a:t>Organization </a:t>
            </a:r>
            <a:r>
              <a:rPr lang="en-US" altLang="zh-CN" dirty="0" smtClean="0"/>
              <a:t>Search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8414" y="1972043"/>
            <a:ext cx="2689193" cy="1204929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mtClean="0"/>
              <a:t>Ranking organizations</a:t>
            </a:r>
          </a:p>
          <a:p>
            <a:pPr algn="ctr"/>
            <a:r>
              <a:rPr lang="en-US" altLang="zh-CN" smtClean="0"/>
              <a:t>on “machine learning”</a:t>
            </a:r>
            <a:endParaRPr lang="en-US" altLang="zh-CN" dirty="0"/>
          </a:p>
        </p:txBody>
      </p:sp>
      <p:pic>
        <p:nvPicPr>
          <p:cNvPr id="37785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6856" y="0"/>
            <a:ext cx="5382285" cy="789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直接箭头连接符 9"/>
          <p:cNvCxnSpPr>
            <a:stCxn id="6" idx="3"/>
          </p:cNvCxnSpPr>
          <p:nvPr/>
        </p:nvCxnSpPr>
        <p:spPr>
          <a:xfrm flipV="1">
            <a:off x="3187607" y="2240868"/>
            <a:ext cx="901297" cy="33364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3"/>
          </p:cNvCxnSpPr>
          <p:nvPr/>
        </p:nvCxnSpPr>
        <p:spPr>
          <a:xfrm flipV="1">
            <a:off x="3187607" y="2455333"/>
            <a:ext cx="977993" cy="11917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Geographic search</a:t>
            </a:r>
            <a:endParaRPr lang="zh-CN" altLang="en-US"/>
          </a:p>
        </p:txBody>
      </p:sp>
      <p:pic>
        <p:nvPicPr>
          <p:cNvPr id="450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54920" y="1160748"/>
            <a:ext cx="7251080" cy="501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00472" y="2348880"/>
            <a:ext cx="2304257" cy="1204929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mtClean="0"/>
              <a:t>Finding the most hot regions on </a:t>
            </a:r>
            <a:br>
              <a:rPr lang="en-US" altLang="zh-CN" smtClean="0"/>
            </a:br>
            <a:r>
              <a:rPr lang="en-US" altLang="zh-CN" smtClean="0"/>
              <a:t>“data mining”</a:t>
            </a:r>
            <a:endParaRPr lang="en-US" altLang="zh-CN" dirty="0"/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>
            <a:off x="2504729" y="2951345"/>
            <a:ext cx="1152127" cy="369643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6918865" y="6021288"/>
            <a:ext cx="2987135" cy="83671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108000" rIns="72000" anchor="ctr"/>
          <a:lstStyle/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5" y="260921"/>
            <a:ext cx="3673424" cy="1115851"/>
          </a:xfrm>
        </p:spPr>
        <p:txBody>
          <a:bodyPr/>
          <a:lstStyle/>
          <a:p>
            <a:pPr algn="l"/>
            <a:r>
              <a:rPr lang="en-US" altLang="zh-CN" smtClean="0"/>
              <a:t>Conference Analysis</a:t>
            </a:r>
            <a:endParaRPr lang="zh-CN" altLang="en-US"/>
          </a:p>
        </p:txBody>
      </p:sp>
      <p:pic>
        <p:nvPicPr>
          <p:cNvPr id="451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11452" y="0"/>
            <a:ext cx="5894548" cy="4912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15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0612" y="4905164"/>
            <a:ext cx="4752799" cy="6516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00472" y="1448781"/>
            <a:ext cx="2987135" cy="3816424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rIns="72000" anchor="ctr"/>
          <a:lstStyle/>
          <a:p>
            <a:r>
              <a:rPr lang="en-US" altLang="zh-CN" smtClean="0"/>
              <a:t>Which year is the most successful in the KDD’s history?</a:t>
            </a:r>
          </a:p>
          <a:p>
            <a:endParaRPr lang="en-US" altLang="zh-CN" smtClean="0"/>
          </a:p>
          <a:p>
            <a:r>
              <a:rPr lang="en-US" altLang="zh-CN" smtClean="0"/>
              <a:t>Who are the most cited authors?</a:t>
            </a:r>
          </a:p>
          <a:p>
            <a:endParaRPr lang="en-US" altLang="zh-CN" smtClean="0"/>
          </a:p>
          <a:p>
            <a:r>
              <a:rPr lang="en-US" altLang="zh-CN" smtClean="0"/>
              <a:t>What is author distribution for the highly cited KDD papers in the past years?</a:t>
            </a:r>
            <a:endParaRPr lang="en-US" altLang="zh-CN" dirty="0"/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044788" y="1916833"/>
            <a:ext cx="1224136" cy="14401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3080792" y="3176972"/>
            <a:ext cx="1152128" cy="1800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3116796" y="2780928"/>
            <a:ext cx="4788532" cy="1656184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1465" y="188912"/>
            <a:ext cx="3133364" cy="1403883"/>
          </a:xfrm>
        </p:spPr>
        <p:txBody>
          <a:bodyPr/>
          <a:lstStyle/>
          <a:p>
            <a:pPr algn="l"/>
            <a:r>
              <a:rPr lang="en-US" altLang="zh-CN" smtClean="0"/>
              <a:t>Reviewer </a:t>
            </a:r>
            <a:br>
              <a:rPr lang="en-US" altLang="zh-CN" smtClean="0"/>
            </a:br>
            <a:r>
              <a:rPr lang="en-US" altLang="zh-CN" smtClean="0"/>
              <a:t>Suggestion</a:t>
            </a:r>
            <a:endParaRPr lang="zh-CN" altLang="en-US"/>
          </a:p>
        </p:txBody>
      </p:sp>
      <p:pic>
        <p:nvPicPr>
          <p:cNvPr id="453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47048" y="1"/>
            <a:ext cx="67385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236476" y="3465004"/>
            <a:ext cx="2987135" cy="1692188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rIns="72000" anchor="ctr"/>
          <a:lstStyle/>
          <a:p>
            <a:r>
              <a:rPr lang="en-US" altLang="zh-CN" smtClean="0"/>
              <a:t>Inerest matching</a:t>
            </a:r>
          </a:p>
          <a:p>
            <a:r>
              <a:rPr lang="en-US" altLang="zh-CN" smtClean="0"/>
              <a:t>COI avoiding</a:t>
            </a:r>
          </a:p>
          <a:p>
            <a:r>
              <a:rPr lang="en-US" altLang="zh-CN" smtClean="0"/>
              <a:t>Load balancing</a:t>
            </a:r>
          </a:p>
          <a:p>
            <a:r>
              <a:rPr lang="en-US" altLang="zh-CN" smtClean="0"/>
              <a:t>Forcast review quality</a:t>
            </a:r>
          </a:p>
        </p:txBody>
      </p:sp>
      <p:cxnSp>
        <p:nvCxnSpPr>
          <p:cNvPr id="6" name="直接箭头连接符 5"/>
          <p:cNvCxnSpPr>
            <a:stCxn id="5" idx="3"/>
          </p:cNvCxnSpPr>
          <p:nvPr/>
        </p:nvCxnSpPr>
        <p:spPr>
          <a:xfrm flipV="1">
            <a:off x="3223611" y="4041068"/>
            <a:ext cx="2269449" cy="27003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6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9214" y="1"/>
            <a:ext cx="644678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-15552" y="80628"/>
            <a:ext cx="4573523" cy="2051955"/>
          </a:xfrm>
        </p:spPr>
        <p:txBody>
          <a:bodyPr/>
          <a:lstStyle/>
          <a:p>
            <a:pPr algn="l"/>
            <a:r>
              <a:rPr lang="en-US" altLang="zh-CN" sz="3600" smtClean="0"/>
              <a:t>Cross-domain</a:t>
            </a:r>
            <a:br>
              <a:rPr lang="en-US" altLang="zh-CN" sz="3600" smtClean="0"/>
            </a:br>
            <a:r>
              <a:rPr lang="en-US" altLang="zh-CN" sz="3600" smtClean="0"/>
              <a:t>Collaboratinon</a:t>
            </a:r>
            <a:br>
              <a:rPr lang="en-US" altLang="zh-CN" sz="3600" smtClean="0"/>
            </a:br>
            <a:r>
              <a:rPr lang="en-US" altLang="zh-CN" sz="3600" smtClean="0"/>
              <a:t>Recommendation</a:t>
            </a:r>
            <a:endParaRPr lang="zh-CN" altLang="en-US" sz="360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36476" y="2420888"/>
            <a:ext cx="2987135" cy="252028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rIns="72000" anchor="ctr"/>
          <a:lstStyle/>
          <a:p>
            <a:r>
              <a:rPr lang="en-US" altLang="zh-CN" smtClean="0"/>
              <a:t>What kinds of topics should you collaborate with the target domain?</a:t>
            </a:r>
          </a:p>
          <a:p>
            <a:endParaRPr lang="en-US" altLang="zh-CN" smtClean="0"/>
          </a:p>
          <a:p>
            <a:r>
              <a:rPr lang="en-US" altLang="zh-CN" smtClean="0"/>
              <a:t>Who are the best collaborators on each topic?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3080792" y="2420888"/>
            <a:ext cx="648072" cy="61206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828764" y="4113076"/>
            <a:ext cx="864096" cy="18002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0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44724"/>
            <a:ext cx="4851615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206310" y="188913"/>
            <a:ext cx="9428229" cy="792162"/>
          </a:xfrm>
          <a:prstGeom prst="rect">
            <a:avLst/>
          </a:prstGeom>
        </p:spPr>
        <p:txBody>
          <a:bodyPr/>
          <a:lstStyle/>
          <a:p>
            <a:pPr lvl="0" eaLnBrk="0" hangingPunct="0">
              <a:defRPr/>
            </a:pPr>
            <a:r>
              <a:rPr kumimoji="0" lang="en-US" altLang="zh-CN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Topic Browser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AutoShape 33"/>
          <p:cNvSpPr>
            <a:spLocks noChangeArrowheads="1"/>
          </p:cNvSpPr>
          <p:nvPr/>
        </p:nvSpPr>
        <p:spPr bwMode="auto">
          <a:xfrm rot="16200000">
            <a:off x="587896" y="2060847"/>
            <a:ext cx="6858000" cy="2736303"/>
          </a:xfrm>
          <a:prstGeom prst="triangle">
            <a:avLst>
              <a:gd name="adj" fmla="val 23580"/>
            </a:avLst>
          </a:prstGeom>
          <a:solidFill>
            <a:srgbClr val="FFCCCC">
              <a:alpha val="6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19569" y="5546754"/>
            <a:ext cx="3573291" cy="1055655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200 topics have been discovered automatically from the academic network</a:t>
            </a:r>
            <a:endParaRPr lang="en-US" altLang="zh-CN" dirty="0"/>
          </a:p>
        </p:txBody>
      </p:sp>
      <p:pic>
        <p:nvPicPr>
          <p:cNvPr id="37581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00963" y="8620"/>
            <a:ext cx="4268561" cy="45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581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8867" y="4509120"/>
            <a:ext cx="2914436" cy="2348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5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552" y="1700808"/>
            <a:ext cx="4774357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Academic Performance Measure</a:t>
            </a:r>
            <a:endParaRPr lang="zh-CN" alt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848544" y="1155658"/>
            <a:ext cx="2665449" cy="36513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0" rIns="72000" anchor="t"/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Academic Statistics</a:t>
            </a:r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4326" y="1664804"/>
            <a:ext cx="4931674" cy="5220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5709084" y="1155658"/>
            <a:ext cx="2665449" cy="365130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0" rIns="72000" anchor="t"/>
          <a:lstStyle/>
          <a:p>
            <a:pPr algn="ctr"/>
            <a:r>
              <a:rPr lang="en-US" altLang="zh-CN" smtClean="0">
                <a:solidFill>
                  <a:srgbClr val="FF0000"/>
                </a:solidFill>
              </a:rPr>
              <a:t>New Stars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592960" y="3537012"/>
            <a:ext cx="432048" cy="1908212"/>
          </a:xfrm>
          <a:prstGeom prst="rightArrow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456" y="1692016"/>
            <a:ext cx="470097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内容占位符 2"/>
          <p:cNvSpPr>
            <a:spLocks noGrp="1"/>
          </p:cNvSpPr>
          <p:nvPr>
            <p:ph sz="quarter" idx="4294967295"/>
          </p:nvPr>
        </p:nvSpPr>
        <p:spPr>
          <a:xfrm>
            <a:off x="236538" y="1143000"/>
            <a:ext cx="6012606" cy="5357813"/>
          </a:xfrm>
        </p:spPr>
        <p:txBody>
          <a:bodyPr>
            <a:noAutofit/>
          </a:bodyPr>
          <a:lstStyle/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800" kern="1200" smtClean="0">
                <a:ea typeface="黑体" pitchFamily="49" charset="-122"/>
              </a:rPr>
              <a:t>Academic Social Network Analysis and Mining system—Aminer (</a:t>
            </a:r>
            <a:r>
              <a:rPr lang="en-US" altLang="zh-CN" sz="2400" kern="1200" smtClean="0">
                <a:ea typeface="黑体" pitchFamily="49" charset="-122"/>
              </a:rPr>
              <a:t>http://arnetminer.org</a:t>
            </a:r>
            <a:r>
              <a:rPr lang="en-US" altLang="zh-CN" sz="2800" kern="1200" smtClean="0">
                <a:ea typeface="黑体" pitchFamily="49" charset="-122"/>
              </a:rPr>
              <a:t>)</a:t>
            </a:r>
            <a:endParaRPr lang="en-US" altLang="zh-CN" sz="2800" dirty="0" smtClean="0">
              <a:ea typeface="黑体" pitchFamily="49" charset="-122"/>
              <a:cs typeface="Times New Roman" pitchFamily="18" charset="0"/>
            </a:endParaRP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Online since 2006</a:t>
            </a: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b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&gt;1 million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 researcher profiles</a:t>
            </a: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b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&gt;131 million 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requests</a:t>
            </a: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b="1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&gt;2.35 Terabyte 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data</a:t>
            </a: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100K IP access from 170 countries 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per month</a:t>
            </a:r>
          </a:p>
          <a:p>
            <a:pPr lvl="1">
              <a:buSzPct val="60000"/>
              <a:buFont typeface="Wingdings" pitchFamily="2" charset="2"/>
              <a:buChar char="p"/>
              <a:defRPr/>
            </a:pPr>
            <a:r>
              <a:rPr lang="en-US" altLang="zh-CN" sz="2400" smtClean="0">
                <a:solidFill>
                  <a:srgbClr val="FF0000"/>
                </a:solidFill>
                <a:ea typeface="黑体" pitchFamily="49" charset="-122"/>
                <a:cs typeface="Times New Roman" pitchFamily="18" charset="0"/>
              </a:rPr>
              <a:t>10% increase </a:t>
            </a:r>
            <a:r>
              <a:rPr lang="en-US" altLang="zh-CN" sz="2400" smtClean="0">
                <a:ea typeface="黑体" pitchFamily="49" charset="-122"/>
                <a:cs typeface="Times New Roman" pitchFamily="18" charset="0"/>
              </a:rPr>
              <a:t>of visits per month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p"/>
              <a:defRPr/>
            </a:pPr>
            <a:r>
              <a:rPr lang="en-US" altLang="zh-CN" sz="2800" kern="1200" smtClean="0">
                <a:ea typeface="黑体" pitchFamily="49" charset="-122"/>
              </a:rPr>
              <a:t>Deep SN analysis, mining, and search</a:t>
            </a:r>
          </a:p>
        </p:txBody>
      </p:sp>
      <p:sp>
        <p:nvSpPr>
          <p:cNvPr id="26627" name="标题 1"/>
          <p:cNvSpPr>
            <a:spLocks noGrp="1"/>
          </p:cNvSpPr>
          <p:nvPr>
            <p:ph type="title" idx="4294967295"/>
          </p:nvPr>
        </p:nvSpPr>
        <p:spPr>
          <a:xfrm>
            <a:off x="0" y="188913"/>
            <a:ext cx="9363075" cy="863600"/>
          </a:xfrm>
        </p:spPr>
        <p:txBody>
          <a:bodyPr/>
          <a:lstStyle/>
          <a:p>
            <a:r>
              <a:rPr kumimoji="1" lang="en-US" altLang="zh-CN" sz="4800" b="1" smtClean="0">
                <a:solidFill>
                  <a:schemeClr val="tx1"/>
                </a:solidFill>
                <a:ea typeface="黑体" pitchFamily="49" charset="-122"/>
                <a:cs typeface="Times New Roman" pitchFamily="18" charset="0"/>
              </a:rPr>
              <a:t>AMiner (ArnetMiner)</a:t>
            </a:r>
            <a:endParaRPr kumimoji="1" lang="zh-CN" altLang="en-US" sz="4800" b="1" smtClean="0">
              <a:solidFill>
                <a:schemeClr val="tx1"/>
              </a:solidFill>
              <a:ea typeface="黑体" pitchFamily="49" charset="-122"/>
              <a:cs typeface="Times New Roman" pitchFamily="18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91564" y="1196752"/>
            <a:ext cx="3255654" cy="280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69123" y="3501007"/>
            <a:ext cx="2592289" cy="259228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97316" y="4581128"/>
            <a:ext cx="2108684" cy="21126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advTm="47174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3"/>
            <a:ext cx="9906000" cy="494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282154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+mn-lt"/>
                <a:ea typeface="黑体" pitchFamily="49" charset="-122"/>
              </a:rPr>
              <a:t>每分钟，人们通过</a:t>
            </a:r>
            <a:r>
              <a:rPr lang="en-US" altLang="zh-CN" b="1" dirty="0" smtClean="0">
                <a:latin typeface="+mn-lt"/>
                <a:ea typeface="黑体" pitchFamily="49" charset="-122"/>
              </a:rPr>
              <a:t>YouTube</a:t>
            </a:r>
            <a:br>
              <a:rPr lang="en-US" altLang="zh-CN" b="1" dirty="0" smtClean="0">
                <a:latin typeface="+mn-lt"/>
                <a:ea typeface="黑体" pitchFamily="49" charset="-122"/>
              </a:rPr>
            </a:br>
            <a:r>
              <a:rPr lang="zh-CN" altLang="en-US" b="1" dirty="0" smtClean="0">
                <a:latin typeface="+mn-lt"/>
                <a:ea typeface="黑体" pitchFamily="49" charset="-122"/>
              </a:rPr>
              <a:t>上传</a:t>
            </a:r>
            <a:r>
              <a:rPr lang="en-US" altLang="zh-CN" b="1" dirty="0">
                <a:latin typeface="+mn-lt"/>
                <a:ea typeface="黑体" pitchFamily="49" charset="-122"/>
              </a:rPr>
              <a:t>20</a:t>
            </a:r>
            <a:r>
              <a:rPr lang="zh-CN" altLang="en-US" b="1" dirty="0" smtClean="0">
                <a:latin typeface="+mn-lt"/>
                <a:ea typeface="黑体" pitchFamily="49" charset="-122"/>
              </a:rPr>
              <a:t>小时的视频</a:t>
            </a:r>
            <a:endParaRPr lang="zh-CN" altLang="en-US" b="1" dirty="0">
              <a:latin typeface="+mn-lt"/>
              <a:ea typeface="黑体" pitchFamily="49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097663" y="1988840"/>
            <a:ext cx="936104" cy="29523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0"/>
          </p:cNvCxnSpPr>
          <p:nvPr/>
        </p:nvCxnSpPr>
        <p:spPr>
          <a:xfrm flipV="1">
            <a:off x="2565715" y="1268760"/>
            <a:ext cx="468052" cy="720080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2216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0138" y="1016000"/>
            <a:ext cx="8172450" cy="538638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1100138" y="1016001"/>
            <a:ext cx="8173342" cy="540792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2800" b="1" smtClean="0">
                <a:solidFill>
                  <a:srgbClr val="FFFF00"/>
                </a:solidFill>
                <a:ea typeface="黑体" pitchFamily="49" charset="-122"/>
              </a:rPr>
              <a:t>4.04 million IP from 220 countries/regions</a:t>
            </a:r>
            <a:endParaRPr lang="en-US" altLang="zh-CN" sz="2800" b="1">
              <a:solidFill>
                <a:srgbClr val="FFFF00"/>
              </a:solidFill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188913"/>
            <a:ext cx="93630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1" lang="en-US" altLang="zh-CN" sz="4800" b="1" smtClean="0">
                <a:ea typeface="黑体" pitchFamily="49" charset="-122"/>
                <a:cs typeface="Times New Roman" pitchFamily="18" charset="0"/>
              </a:rPr>
              <a:t>User Distribution</a:t>
            </a:r>
            <a:endParaRPr kumimoji="1" lang="zh-CN" altLang="en-US" sz="4800" b="1" kern="0" dirty="0">
              <a:latin typeface="+mj-lt"/>
              <a:ea typeface="黑体" pitchFamily="49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0138" y="1016000"/>
            <a:ext cx="8172450" cy="5386388"/>
          </a:xfrm>
          <a:prstGeom prst="rect">
            <a:avLst/>
          </a:prstGeom>
          <a:noFill/>
          <a:ln w="19050">
            <a:solidFill>
              <a:srgbClr val="C00000"/>
            </a:solidFill>
            <a:miter lim="800000"/>
            <a:headEnd/>
            <a:tailEnd/>
          </a:ln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360613" y="1989138"/>
            <a:ext cx="5761037" cy="38877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0" rIns="72000"/>
          <a:lstStyle/>
          <a:p>
            <a:pPr>
              <a:defRPr/>
            </a:pPr>
            <a:endParaRPr lang="en-US" altLang="zh-CN" sz="2800" dirty="0">
              <a:latin typeface="Arial" pitchFamily="34" charset="0"/>
              <a:ea typeface="宋体" pitchFamily="2" charset="-122"/>
            </a:endParaRPr>
          </a:p>
          <a:p>
            <a:pPr>
              <a:defRPr/>
            </a:pPr>
            <a:r>
              <a:rPr lang="en-US" altLang="zh-CN" sz="3200" b="1" dirty="0">
                <a:solidFill>
                  <a:srgbClr val="0000DC"/>
                </a:solidFill>
                <a:latin typeface="Arial" pitchFamily="34" charset="0"/>
                <a:ea typeface="宋体" pitchFamily="2" charset="-122"/>
              </a:rPr>
              <a:t>Top 10 countries</a:t>
            </a:r>
          </a:p>
          <a:p>
            <a:pPr>
              <a:defRPr/>
            </a:pP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1.  </a:t>
            </a:r>
            <a:r>
              <a:rPr lang="en-US" altLang="zh-CN" sz="3200">
                <a:latin typeface="Arial" pitchFamily="34" charset="0"/>
                <a:ea typeface="宋体" pitchFamily="2" charset="-122"/>
              </a:rPr>
              <a:t>USA               6</a:t>
            </a: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. Canada</a:t>
            </a:r>
          </a:p>
          <a:p>
            <a:pPr>
              <a:defRPr/>
            </a:pP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2.  </a:t>
            </a:r>
            <a:r>
              <a:rPr lang="en-US" altLang="zh-CN" sz="3200">
                <a:latin typeface="Arial" pitchFamily="34" charset="0"/>
                <a:ea typeface="宋体" pitchFamily="2" charset="-122"/>
              </a:rPr>
              <a:t>China             7</a:t>
            </a: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. Japan</a:t>
            </a:r>
          </a:p>
          <a:p>
            <a:pPr marL="457200" indent="-457200">
              <a:defRPr/>
            </a:pP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3.  </a:t>
            </a:r>
            <a:r>
              <a:rPr lang="en-US" altLang="zh-CN" sz="3200">
                <a:latin typeface="Arial" pitchFamily="34" charset="0"/>
                <a:ea typeface="宋体" pitchFamily="2" charset="-122"/>
              </a:rPr>
              <a:t>Germany        8</a:t>
            </a: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. Spain</a:t>
            </a:r>
          </a:p>
          <a:p>
            <a:pPr marL="457200" indent="-457200">
              <a:defRPr/>
            </a:pP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4.  </a:t>
            </a:r>
            <a:r>
              <a:rPr lang="en-US" altLang="zh-CN" sz="3200">
                <a:latin typeface="Arial" pitchFamily="34" charset="0"/>
                <a:ea typeface="宋体" pitchFamily="2" charset="-122"/>
              </a:rPr>
              <a:t>India               9</a:t>
            </a: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. France</a:t>
            </a:r>
          </a:p>
          <a:p>
            <a:pPr>
              <a:defRPr/>
            </a:pP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5.  </a:t>
            </a:r>
            <a:r>
              <a:rPr lang="en-US" altLang="zh-CN" sz="3200">
                <a:latin typeface="Arial" pitchFamily="34" charset="0"/>
                <a:ea typeface="宋体" pitchFamily="2" charset="-122"/>
              </a:rPr>
              <a:t>UK                 10</a:t>
            </a:r>
            <a:r>
              <a:rPr lang="en-US" altLang="zh-CN" sz="3200" dirty="0">
                <a:latin typeface="Arial" pitchFamily="34" charset="0"/>
                <a:ea typeface="宋体" pitchFamily="2" charset="-122"/>
              </a:rPr>
              <a:t>. Italy</a:t>
            </a:r>
          </a:p>
        </p:txBody>
      </p:sp>
      <p:sp>
        <p:nvSpPr>
          <p:cNvPr id="4" name="矩形 3"/>
          <p:cNvSpPr/>
          <p:nvPr/>
        </p:nvSpPr>
        <p:spPr>
          <a:xfrm>
            <a:off x="1100138" y="1016001"/>
            <a:ext cx="8173342" cy="540792"/>
          </a:xfrm>
          <a:prstGeom prst="rect">
            <a:avLst/>
          </a:prstGeom>
          <a:solidFill>
            <a:srgbClr val="3366FF"/>
          </a:solidFill>
          <a:ln>
            <a:solidFill>
              <a:srgbClr val="33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 algn="ctr">
              <a:defRPr/>
            </a:pPr>
            <a:r>
              <a:rPr lang="en-US" altLang="zh-CN" sz="2800" b="1" smtClean="0">
                <a:solidFill>
                  <a:srgbClr val="FFFF00"/>
                </a:solidFill>
                <a:ea typeface="黑体" pitchFamily="49" charset="-122"/>
              </a:rPr>
              <a:t>4.04 million IP from 220 countries/regions</a:t>
            </a:r>
            <a:endParaRPr lang="en-US" altLang="zh-CN" sz="2800" b="1">
              <a:solidFill>
                <a:srgbClr val="FFFF00"/>
              </a:solidFill>
              <a:ea typeface="黑体" pitchFamily="49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0" y="188913"/>
            <a:ext cx="9363075" cy="86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kumimoji="1" lang="en-US" altLang="zh-CN" sz="4800" b="1" smtClean="0">
                <a:ea typeface="黑体" pitchFamily="49" charset="-122"/>
                <a:cs typeface="Times New Roman" pitchFamily="18" charset="0"/>
              </a:rPr>
              <a:t>User Distribution</a:t>
            </a:r>
            <a:endParaRPr kumimoji="1" lang="zh-CN" altLang="en-US" sz="4800" b="1" kern="0" dirty="0">
              <a:latin typeface="+mj-lt"/>
              <a:ea typeface="黑体" pitchFamily="49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>
          <a:xfrm>
            <a:off x="541735" y="654012"/>
            <a:ext cx="8420100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Outline</a:t>
            </a:r>
            <a:endParaRPr lang="zh-CN" altLang="en-US" dirty="0" smtClean="0"/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717491" y="1868448"/>
            <a:ext cx="8739643" cy="401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 err="1" smtClean="0"/>
              <a:t>ArnetMiner</a:t>
            </a:r>
            <a:r>
              <a:rPr lang="en-US" altLang="zh-CN" dirty="0" smtClean="0"/>
              <a:t>: Academic Social Network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Core Techniques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Knowledge Acquisition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>
                <a:solidFill>
                  <a:srgbClr val="FF0000"/>
                </a:solidFill>
              </a:rPr>
              <a:t>Modeling and Heterogeneous </a:t>
            </a:r>
            <a:r>
              <a:rPr lang="en-US" altLang="zh-CN" dirty="0" smtClean="0">
                <a:solidFill>
                  <a:srgbClr val="FF0000"/>
                </a:solidFill>
              </a:rPr>
              <a:t>Ranking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>
                <a:solidFill>
                  <a:srgbClr val="FF0000"/>
                </a:solidFill>
              </a:rPr>
              <a:t>Social Network Analysis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 descr="homepage-sample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6627" y="1068697"/>
            <a:ext cx="376078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图片 24" descr="dblp-sample.wmf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1962" y="4615176"/>
            <a:ext cx="4043362" cy="206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图片 23" descr="homepage-sample.wm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8490" y="1438584"/>
            <a:ext cx="3760787" cy="3124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标题 1"/>
          <p:cNvSpPr>
            <a:spLocks noGrp="1"/>
          </p:cNvSpPr>
          <p:nvPr>
            <p:ph type="title"/>
          </p:nvPr>
        </p:nvSpPr>
        <p:spPr>
          <a:xfrm>
            <a:off x="271464" y="188913"/>
            <a:ext cx="9026583" cy="792162"/>
          </a:xfrm>
        </p:spPr>
        <p:txBody>
          <a:bodyPr/>
          <a:lstStyle/>
          <a:p>
            <a:r>
              <a:rPr lang="en-US" altLang="zh-CN" sz="3200" b="1" dirty="0" err="1" smtClean="0">
                <a:solidFill>
                  <a:srgbClr val="C00000"/>
                </a:solidFill>
              </a:rPr>
              <a:t>CT1</a:t>
            </a:r>
            <a:r>
              <a:rPr lang="en-US" altLang="zh-CN" sz="3200" b="1" dirty="0" smtClean="0">
                <a:solidFill>
                  <a:srgbClr val="C00000"/>
                </a:solidFill>
              </a:rPr>
              <a:t>: </a:t>
            </a:r>
            <a:r>
              <a:rPr lang="en-US" altLang="zh-CN" sz="3200" dirty="0" smtClean="0"/>
              <a:t>Knowledge Acquisition from Social Web</a:t>
            </a:r>
            <a:br>
              <a:rPr lang="en-US" altLang="zh-CN" sz="3200" dirty="0" smtClean="0"/>
            </a:br>
            <a:r>
              <a:rPr lang="en-US" altLang="zh-CN" sz="2400" dirty="0" smtClean="0"/>
              <a:t>(ACM TKDD</a:t>
            </a:r>
            <a:r>
              <a:rPr lang="en-US" altLang="zh-CN" sz="2400" smtClean="0"/>
              <a:t>, WWW’12, ISWC’06</a:t>
            </a:r>
            <a:r>
              <a:rPr lang="en-US" altLang="zh-CN" sz="2400" dirty="0" smtClean="0"/>
              <a:t>, ICDM’07</a:t>
            </a:r>
            <a:r>
              <a:rPr lang="en-US" altLang="zh-CN" sz="2400" smtClean="0"/>
              <a:t>, ACL’07)</a:t>
            </a:r>
            <a:endParaRPr lang="zh-CN" altLang="en-US" sz="3600" dirty="0" smtClean="0"/>
          </a:p>
        </p:txBody>
      </p:sp>
      <p:sp>
        <p:nvSpPr>
          <p:cNvPr id="5" name="矩形 4"/>
          <p:cNvSpPr/>
          <p:nvPr/>
        </p:nvSpPr>
        <p:spPr>
          <a:xfrm>
            <a:off x="635002" y="1475101"/>
            <a:ext cx="3651250" cy="11318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752725" y="1365563"/>
            <a:ext cx="1533526" cy="21907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Contact Information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002" y="2680013"/>
            <a:ext cx="3651250" cy="10588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752725" y="2570476"/>
            <a:ext cx="1533526" cy="21907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Educational history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5002" y="4067486"/>
            <a:ext cx="3651250" cy="4746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752725" y="3957951"/>
            <a:ext cx="1533526" cy="21907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Academic services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88952" y="4651684"/>
            <a:ext cx="4016375" cy="20081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971800" y="4615176"/>
            <a:ext cx="1533526" cy="219075"/>
          </a:xfrm>
          <a:prstGeom prst="rect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100" dirty="0">
                <a:solidFill>
                  <a:schemeClr val="tx1"/>
                </a:solidFill>
              </a:rPr>
              <a:t>Publications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598490" y="5053322"/>
            <a:ext cx="3833812" cy="438150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81050" y="4943788"/>
            <a:ext cx="255588" cy="182563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98490" y="5966134"/>
            <a:ext cx="3833812" cy="25558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81050" y="5893113"/>
            <a:ext cx="255588" cy="182563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98490" y="6258234"/>
            <a:ext cx="3833812" cy="25558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781050" y="6185213"/>
            <a:ext cx="255588" cy="18256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8490" y="5564501"/>
            <a:ext cx="3833812" cy="255587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781050" y="5491472"/>
            <a:ext cx="255588" cy="182562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26" name="图片 25" descr="extraction-sample.wmf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5363" y="1344925"/>
            <a:ext cx="4492625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26" descr="integration-sample.wmf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45102" y="3608697"/>
            <a:ext cx="4017963" cy="2081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右箭头 27"/>
          <p:cNvSpPr/>
          <p:nvPr/>
        </p:nvSpPr>
        <p:spPr>
          <a:xfrm>
            <a:off x="4441827" y="3081647"/>
            <a:ext cx="474663" cy="328612"/>
          </a:xfrm>
          <a:prstGeom prst="rightArrow">
            <a:avLst/>
          </a:prstGeom>
          <a:solidFill>
            <a:srgbClr val="FFCC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7143752" y="3462647"/>
            <a:ext cx="255588" cy="182562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7034213" y="5908984"/>
            <a:ext cx="876300" cy="401638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zh-CN" sz="900" dirty="0" err="1">
                <a:solidFill>
                  <a:schemeClr val="tx1"/>
                </a:solidFill>
              </a:rPr>
              <a:t>Ruud</a:t>
            </a:r>
            <a:r>
              <a:rPr lang="en-US" altLang="zh-CN" sz="900" dirty="0">
                <a:solidFill>
                  <a:schemeClr val="tx1"/>
                </a:solidFill>
              </a:rPr>
              <a:t> </a:t>
            </a:r>
            <a:r>
              <a:rPr lang="en-US" altLang="zh-CN" sz="900" dirty="0" err="1">
                <a:solidFill>
                  <a:schemeClr val="tx1"/>
                </a:solidFill>
              </a:rPr>
              <a:t>Bolle</a:t>
            </a:r>
            <a:endParaRPr lang="zh-CN" altLang="en-US" sz="900" dirty="0">
              <a:solidFill>
                <a:schemeClr val="tx1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7326313" y="6201088"/>
            <a:ext cx="255587" cy="18256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354638" y="5945501"/>
            <a:ext cx="839787" cy="255587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zh-CN" sz="700" dirty="0">
                <a:solidFill>
                  <a:schemeClr val="tx1"/>
                </a:solidFill>
              </a:rPr>
              <a:t>Publication #3</a:t>
            </a:r>
            <a:endParaRPr lang="zh-CN" altLang="en-US" sz="700" dirty="0">
              <a:solidFill>
                <a:schemeClr val="tx1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54638" y="6420159"/>
            <a:ext cx="839787" cy="255588"/>
          </a:xfrm>
          <a:prstGeom prst="ellips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zh-CN" sz="700" dirty="0">
                <a:solidFill>
                  <a:schemeClr val="tx1"/>
                </a:solidFill>
              </a:rPr>
              <a:t>Publication #5</a:t>
            </a:r>
            <a:endParaRPr lang="zh-CN" altLang="en-US" sz="700" dirty="0">
              <a:solidFill>
                <a:schemeClr val="tx1"/>
              </a:solidFill>
            </a:endParaRPr>
          </a:p>
        </p:txBody>
      </p:sp>
      <p:sp>
        <p:nvSpPr>
          <p:cNvPr id="38" name="弧形 37"/>
          <p:cNvSpPr/>
          <p:nvPr/>
        </p:nvSpPr>
        <p:spPr>
          <a:xfrm>
            <a:off x="6011865" y="5835959"/>
            <a:ext cx="1058862" cy="401638"/>
          </a:xfrm>
          <a:prstGeom prst="arc">
            <a:avLst>
              <a:gd name="adj1" fmla="val 11250051"/>
              <a:gd name="adj2" fmla="val 2155115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9" name="弧形 38"/>
          <p:cNvSpPr/>
          <p:nvPr/>
        </p:nvSpPr>
        <p:spPr>
          <a:xfrm rot="9478501">
            <a:off x="6157913" y="6239184"/>
            <a:ext cx="1058862" cy="401638"/>
          </a:xfrm>
          <a:prstGeom prst="arc">
            <a:avLst>
              <a:gd name="adj1" fmla="val 11250051"/>
              <a:gd name="adj2" fmla="val 172321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67452" y="5835963"/>
            <a:ext cx="620713" cy="182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coauthor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40476" y="6456672"/>
            <a:ext cx="620713" cy="1825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coauthor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4441818" y="3572183"/>
            <a:ext cx="2592423" cy="149703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21" idx="3"/>
            <a:endCxn id="30" idx="2"/>
          </p:cNvCxnSpPr>
          <p:nvPr/>
        </p:nvCxnSpPr>
        <p:spPr>
          <a:xfrm>
            <a:off x="4432428" y="5691778"/>
            <a:ext cx="2601823" cy="418075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/>
          <p:cNvSpPr/>
          <p:nvPr/>
        </p:nvSpPr>
        <p:spPr>
          <a:xfrm>
            <a:off x="8531225" y="5799451"/>
            <a:ext cx="876300" cy="2190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UIUC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cxnSp>
        <p:nvCxnSpPr>
          <p:cNvPr id="51" name="直接箭头连接符 50"/>
          <p:cNvCxnSpPr>
            <a:stCxn id="30" idx="6"/>
            <a:endCxn id="49" idx="1"/>
          </p:cNvCxnSpPr>
          <p:nvPr/>
        </p:nvCxnSpPr>
        <p:spPr>
          <a:xfrm flipV="1">
            <a:off x="7910515" y="5908988"/>
            <a:ext cx="620712" cy="2016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837488" y="5835963"/>
            <a:ext cx="620712" cy="182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affiliation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604250" y="6164576"/>
            <a:ext cx="876300" cy="21907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Professor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cxnSp>
        <p:nvCxnSpPr>
          <p:cNvPr id="54" name="直接箭头连接符 53"/>
          <p:cNvCxnSpPr>
            <a:endCxn id="53" idx="1"/>
          </p:cNvCxnSpPr>
          <p:nvPr/>
        </p:nvCxnSpPr>
        <p:spPr>
          <a:xfrm>
            <a:off x="7910515" y="6164576"/>
            <a:ext cx="693737" cy="1095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7910515" y="6201088"/>
            <a:ext cx="620712" cy="1825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800" dirty="0">
                <a:solidFill>
                  <a:schemeClr val="tx1"/>
                </a:solidFill>
              </a:rPr>
              <a:t>position</a:t>
            </a:r>
            <a:endParaRPr lang="zh-CN" altLang="en-US" sz="800" dirty="0">
              <a:solidFill>
                <a:schemeClr val="tx1"/>
              </a:solidFill>
            </a:endParaRPr>
          </a:p>
        </p:txBody>
      </p:sp>
      <p:sp>
        <p:nvSpPr>
          <p:cNvPr id="58" name="右箭头 57"/>
          <p:cNvSpPr/>
          <p:nvPr/>
        </p:nvSpPr>
        <p:spPr>
          <a:xfrm rot="2179380">
            <a:off x="4416427" y="4973951"/>
            <a:ext cx="3006725" cy="161925"/>
          </a:xfrm>
          <a:prstGeom prst="rightArrow">
            <a:avLst/>
          </a:prstGeom>
          <a:solidFill>
            <a:srgbClr val="FFCCC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995490" y="1089338"/>
            <a:ext cx="255587" cy="182563"/>
          </a:xfrm>
          <a:prstGeom prst="ellipse">
            <a:avLst/>
          </a:prstGeom>
          <a:solidFill>
            <a:srgbClr val="FFFF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2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4441818" y="3608696"/>
            <a:ext cx="2628936" cy="2373346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endCxn id="30" idx="2"/>
          </p:cNvCxnSpPr>
          <p:nvPr/>
        </p:nvCxnSpPr>
        <p:spPr>
          <a:xfrm flipV="1">
            <a:off x="4405307" y="6109849"/>
            <a:ext cx="2628939" cy="237322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/>
          <p:cNvSpPr/>
          <p:nvPr/>
        </p:nvSpPr>
        <p:spPr>
          <a:xfrm>
            <a:off x="607954" y="1454429"/>
            <a:ext cx="985851" cy="219078"/>
          </a:xfrm>
          <a:prstGeom prst="ellipse">
            <a:avLst/>
          </a:prstGeom>
          <a:noFill/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447802" y="1511613"/>
            <a:ext cx="255588" cy="182563"/>
          </a:xfrm>
          <a:prstGeom prst="ellipse">
            <a:avLst/>
          </a:prstGeom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solidFill>
                  <a:schemeClr val="tx1"/>
                </a:solidFill>
              </a:rPr>
              <a:t>1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50" name="矩形 44"/>
          <p:cNvSpPr/>
          <p:nvPr/>
        </p:nvSpPr>
        <p:spPr>
          <a:xfrm>
            <a:off x="1119188" y="2333625"/>
            <a:ext cx="7448550" cy="2738438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anchor="ctr"/>
          <a:lstStyle/>
          <a:p>
            <a:pPr>
              <a:defRPr/>
            </a:pPr>
            <a:r>
              <a:rPr lang="en-US" altLang="zh-CN" sz="2800" dirty="0">
                <a:solidFill>
                  <a:srgbClr val="0000CC"/>
                </a:solidFill>
              </a:rPr>
              <a:t>Two </a:t>
            </a:r>
            <a:r>
              <a:rPr lang="en-US" altLang="zh-CN" sz="2800" dirty="0" smtClean="0">
                <a:solidFill>
                  <a:srgbClr val="0000CC"/>
                </a:solidFill>
              </a:rPr>
              <a:t>questions:</a:t>
            </a:r>
            <a:endParaRPr lang="en-US" altLang="zh-CN" sz="2800" dirty="0">
              <a:solidFill>
                <a:srgbClr val="0000CC"/>
              </a:solidFill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 How to accurately extract the researcher profile information from the Web?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2400" dirty="0">
                <a:solidFill>
                  <a:srgbClr val="C00000"/>
                </a:solidFill>
              </a:rPr>
              <a:t> How to integrate the information from different sources?</a:t>
            </a: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8" grpId="0" animBg="1"/>
      <p:bldP spid="39" grpId="0" animBg="1"/>
      <p:bldP spid="40" grpId="0"/>
      <p:bldP spid="41" grpId="0"/>
      <p:bldP spid="49" grpId="0" animBg="1"/>
      <p:bldP spid="52" grpId="0"/>
      <p:bldP spid="53" grpId="0" animBg="1"/>
      <p:bldP spid="55" grpId="0"/>
      <p:bldP spid="58" grpId="0" animBg="1"/>
      <p:bldP spid="58" grpId="1" animBg="1"/>
      <p:bldP spid="60" grpId="0" animBg="1"/>
      <p:bldP spid="48" grpId="0" animBg="1"/>
      <p:bldP spid="61" grpId="0" animBg="1"/>
      <p:bldP spid="5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Researcher Profile Database</a:t>
            </a:r>
            <a:r>
              <a:rPr lang="en-US" altLang="zh-CN" baseline="30000" smtClean="0"/>
              <a:t>[1]</a:t>
            </a:r>
            <a:endParaRPr lang="zh-CN" altLang="en-US" baseline="3000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2580" y="1239627"/>
            <a:ext cx="3456384" cy="29814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6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0492" y="4333878"/>
            <a:ext cx="4068452" cy="17643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67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72980" y="3235166"/>
            <a:ext cx="3744416" cy="311015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670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44988" y="980728"/>
            <a:ext cx="3733986" cy="21694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748644" y="4041068"/>
            <a:ext cx="6012668" cy="1476164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684000" tIns="396000" rIns="324000" bIns="396000" anchor="t"/>
          <a:lstStyle/>
          <a:p>
            <a:r>
              <a:rPr lang="en-US" altLang="zh-CN" sz="2400" b="1" dirty="0" smtClean="0"/>
              <a:t>Extracted more than 1,000,000 researcher profiles from the Web</a:t>
            </a:r>
          </a:p>
        </p:txBody>
      </p:sp>
      <p:sp>
        <p:nvSpPr>
          <p:cNvPr id="9" name="矩形 2"/>
          <p:cNvSpPr>
            <a:spLocks noChangeArrowheads="1"/>
          </p:cNvSpPr>
          <p:nvPr/>
        </p:nvSpPr>
        <p:spPr bwMode="auto">
          <a:xfrm>
            <a:off x="0" y="6381328"/>
            <a:ext cx="9906000" cy="47667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1200" smtClean="0"/>
              <a:t>[1] J. Tang, L. Yao, D. Zhang, and J. Zhang. A Combination Approach to Web User Profiling. ACM Transactions on Knowledge Discovery from Data (TKDD), (vol. 5 no. 1), Article 2 (December 2010), 44 pages.</a:t>
            </a:r>
            <a:endParaRPr lang="zh-CN" alt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" y="252369"/>
            <a:ext cx="9634539" cy="792162"/>
          </a:xfrm>
        </p:spPr>
        <p:txBody>
          <a:bodyPr lIns="91428" tIns="45715" rIns="91428" bIns="45715"/>
          <a:lstStyle/>
          <a:p>
            <a:pPr eaLnBrk="1" hangingPunct="1">
              <a:defRPr/>
            </a:pPr>
            <a:r>
              <a:rPr lang="en-US" altLang="zh-CN" sz="3200" kern="1200" smtClean="0"/>
              <a:t>RiMOM</a:t>
            </a:r>
            <a:r>
              <a:rPr lang="en-US" altLang="zh-CN" sz="3200" kern="1200" baseline="30000" smtClean="0"/>
              <a:t>[1-3]</a:t>
            </a:r>
            <a:r>
              <a:rPr lang="en-US" altLang="zh-CN" sz="3200" kern="1200" smtClean="0"/>
              <a:t>-</a:t>
            </a:r>
            <a:r>
              <a:rPr lang="en-US" altLang="zh-CN" sz="3200" kern="1200" dirty="0" smtClean="0"/>
              <a:t>A Tool for</a:t>
            </a:r>
            <a:r>
              <a:rPr lang="zh-CN" altLang="en-US" sz="3200" kern="1200" dirty="0" smtClean="0"/>
              <a:t> </a:t>
            </a:r>
            <a:r>
              <a:rPr lang="en-US" altLang="zh-CN" sz="3200" kern="1200" dirty="0" smtClean="0"/>
              <a:t>Semantic Integration</a:t>
            </a:r>
            <a:br>
              <a:rPr lang="en-US" altLang="zh-CN" sz="3200" kern="1200" dirty="0" smtClean="0"/>
            </a:br>
            <a:r>
              <a:rPr lang="en-US" altLang="zh-CN" sz="2800" kern="1200" dirty="0" smtClean="0"/>
              <a:t>(OAEI’06-09)</a:t>
            </a:r>
            <a:endParaRPr lang="zh-CN" altLang="en-US" sz="2400" dirty="0" smtClean="0"/>
          </a:p>
        </p:txBody>
      </p:sp>
      <p:graphicFrame>
        <p:nvGraphicFramePr>
          <p:cNvPr id="4" name="图表 3"/>
          <p:cNvGraphicFramePr/>
          <p:nvPr/>
        </p:nvGraphicFramePr>
        <p:xfrm>
          <a:off x="386922" y="1508254"/>
          <a:ext cx="3918006" cy="2064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5026026" y="1493811"/>
          <a:ext cx="3887414" cy="2151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3" name="组合 7"/>
          <p:cNvGrpSpPr>
            <a:grpSpLocks/>
          </p:cNvGrpSpPr>
          <p:nvPr/>
        </p:nvGrpSpPr>
        <p:grpSpPr bwMode="auto">
          <a:xfrm>
            <a:off x="4160912" y="1520788"/>
            <a:ext cx="5616624" cy="3924436"/>
            <a:chOff x="2143108" y="1571612"/>
            <a:chExt cx="6205104" cy="4286280"/>
          </a:xfrm>
        </p:grpSpPr>
        <p:pic>
          <p:nvPicPr>
            <p:cNvPr id="13322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43108" y="1571612"/>
              <a:ext cx="6205104" cy="428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矩形 19"/>
            <p:cNvSpPr/>
            <p:nvPr/>
          </p:nvSpPr>
          <p:spPr bwMode="auto">
            <a:xfrm>
              <a:off x="2857433" y="5421325"/>
              <a:ext cx="4854358" cy="365128"/>
            </a:xfrm>
            <a:prstGeom prst="rect">
              <a:avLst/>
            </a:prstGeom>
            <a:solidFill>
              <a:srgbClr val="FFC00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r>
                <a:rPr lang="en-US" altLang="zh-CN" sz="1600" dirty="0">
                  <a:solidFill>
                    <a:schemeClr val="accent6"/>
                  </a:solidFill>
                </a:rPr>
                <a:t>http://keg.cs.tsinghua.edu.cn/project/RiMOM/</a:t>
              </a:r>
              <a:endParaRPr lang="zh-CN" altLang="en-US" sz="1600" dirty="0">
                <a:solidFill>
                  <a:schemeClr val="accent6"/>
                </a:solidFill>
              </a:endParaRP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128464" y="2852936"/>
            <a:ext cx="5023512" cy="2592288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marL="377825" indent="-377825" defTabSz="1008063"/>
            <a:r>
              <a:rPr lang="en-US" altLang="zh-CN" sz="2400" b="1" smtClean="0">
                <a:solidFill>
                  <a:srgbClr val="0000CC"/>
                </a:solidFill>
              </a:rPr>
              <a:t>Chair Message:</a:t>
            </a:r>
            <a:r>
              <a:rPr lang="en-US" altLang="zh-CN" sz="2400"/>
              <a:t>	</a:t>
            </a:r>
            <a:endParaRPr lang="en-US" altLang="zh-CN" sz="2400" smtClean="0"/>
          </a:p>
          <a:p>
            <a:pPr marL="377825" indent="-377825" defTabSz="1008063"/>
            <a:r>
              <a:rPr lang="zh-CN" altLang="en-US" sz="2400" smtClean="0"/>
              <a:t>  “</a:t>
            </a:r>
            <a:r>
              <a:rPr lang="en-US" altLang="zh-CN" sz="2400" dirty="0" smtClean="0"/>
              <a:t>I’m </a:t>
            </a:r>
            <a:r>
              <a:rPr lang="en-US" altLang="zh-CN" sz="2400" dirty="0"/>
              <a:t>really </a:t>
            </a:r>
            <a:r>
              <a:rPr lang="en-US" altLang="zh-CN" sz="2400" dirty="0">
                <a:solidFill>
                  <a:srgbClr val="FF0000"/>
                </a:solidFill>
              </a:rPr>
              <a:t>surprised by the good results of these years </a:t>
            </a:r>
            <a:r>
              <a:rPr lang="en-US" altLang="zh-CN" sz="2400" dirty="0" err="1">
                <a:solidFill>
                  <a:srgbClr val="FF0000"/>
                </a:solidFill>
              </a:rPr>
              <a:t>RiMOM</a:t>
            </a:r>
            <a:r>
              <a:rPr lang="en-US" altLang="zh-CN" sz="2400" dirty="0">
                <a:solidFill>
                  <a:srgbClr val="FF0000"/>
                </a:solidFill>
              </a:rPr>
              <a:t>, </a:t>
            </a:r>
            <a:r>
              <a:rPr lang="en-US" altLang="zh-CN" sz="2400" dirty="0"/>
              <a:t>you can compete with the top systems that make use of such background knowledge.”</a:t>
            </a:r>
            <a:endParaRPr lang="zh-CN" altLang="en-US" sz="2400" dirty="0"/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0" y="5733256"/>
            <a:ext cx="9906000" cy="11247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1200"/>
              <a:t>[1] </a:t>
            </a:r>
            <a:r>
              <a:rPr lang="en-US" altLang="zh-CN" sz="1200" smtClean="0"/>
              <a:t>J. Li, J. Tang, Y. Li, and Q. Luo. RiMOM: A Dynamic Multi-Strategy Ontology Alignment Framework. IEEE Transaction on Knowledge and Data Engineering (TKDE). August 2009 (vol. 21 no. 8) pp. 1218-1232. </a:t>
            </a:r>
          </a:p>
          <a:p>
            <a:r>
              <a:rPr lang="en-US" altLang="zh-CN" sz="1200" smtClean="0"/>
              <a:t>[2] Q. Zhong, H. Li, J. Li, G. Xie, J. Tang, and L. Zhou. A Gauss Function based Approach for Unbalanced Ontology Matching. SIGMOD’09, pages 669-680, 2009.</a:t>
            </a:r>
          </a:p>
          <a:p>
            <a:r>
              <a:rPr lang="en-US" altLang="zh-CN" sz="1200" smtClean="0"/>
              <a:t>[3] Z. Wang, J. Li, Z. Wang, and J. Tang. Cross-lingual Knowledge Linking Across Wiki Knowledge Bases. WWW’12, pages 459-468, 2012.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0" y="288882"/>
            <a:ext cx="9363075" cy="792163"/>
          </a:xfrm>
        </p:spPr>
        <p:txBody>
          <a:bodyPr/>
          <a:lstStyle/>
          <a:p>
            <a:r>
              <a:rPr lang="en-US" altLang="zh-CN" smtClean="0"/>
              <a:t>Name Disambiguation</a:t>
            </a:r>
            <a:r>
              <a:rPr lang="en-US" altLang="zh-CN" baseline="30000" smtClean="0"/>
              <a:t>[1,2]</a:t>
            </a:r>
            <a:endParaRPr lang="zh-CN" altLang="en-US" sz="2800" baseline="30000" dirty="0" smtClean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49688" y="1286288"/>
            <a:ext cx="5726112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Group 4"/>
          <p:cNvGraphicFramePr>
            <a:graphicFrameLocks noGrp="1"/>
          </p:cNvGraphicFramePr>
          <p:nvPr/>
        </p:nvGraphicFramePr>
        <p:xfrm>
          <a:off x="128588" y="1514888"/>
          <a:ext cx="3178175" cy="3318267"/>
        </p:xfrm>
        <a:graphic>
          <a:graphicData uri="http://schemas.openxmlformats.org/drawingml/2006/table">
            <a:tbl>
              <a:tblPr/>
              <a:tblGrid>
                <a:gridCol w="963612"/>
                <a:gridCol w="2214563"/>
              </a:tblGrid>
              <a:tr h="3997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Name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Affiliation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05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Jing Zhang (26)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Shanghai Jiao Tong Univ.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8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Yunnan Univ.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Tsinghua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 Univ.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Alabama Univ.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Univ. of California, Davis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7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Carnegie Mellon University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87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Henan Institute of Education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Line 32"/>
          <p:cNvSpPr>
            <a:spLocks noChangeShapeType="1"/>
          </p:cNvSpPr>
          <p:nvPr/>
        </p:nvSpPr>
        <p:spPr bwMode="auto">
          <a:xfrm flipH="1" flipV="1">
            <a:off x="3136900" y="2200686"/>
            <a:ext cx="825500" cy="304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Line 33"/>
          <p:cNvSpPr>
            <a:spLocks noChangeShapeType="1"/>
          </p:cNvSpPr>
          <p:nvPr/>
        </p:nvSpPr>
        <p:spPr bwMode="auto">
          <a:xfrm flipH="1" flipV="1">
            <a:off x="3136900" y="2276886"/>
            <a:ext cx="90805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Line 34"/>
          <p:cNvSpPr>
            <a:spLocks noChangeShapeType="1"/>
          </p:cNvSpPr>
          <p:nvPr/>
        </p:nvSpPr>
        <p:spPr bwMode="auto">
          <a:xfrm flipH="1" flipV="1">
            <a:off x="3136900" y="2505486"/>
            <a:ext cx="8255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35"/>
          <p:cNvSpPr>
            <a:spLocks noChangeShapeType="1"/>
          </p:cNvSpPr>
          <p:nvPr/>
        </p:nvSpPr>
        <p:spPr bwMode="auto">
          <a:xfrm flipH="1" flipV="1">
            <a:off x="3136900" y="2962686"/>
            <a:ext cx="825500" cy="152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36"/>
          <p:cNvSpPr>
            <a:spLocks noChangeShapeType="1"/>
          </p:cNvSpPr>
          <p:nvPr/>
        </p:nvSpPr>
        <p:spPr bwMode="auto">
          <a:xfrm flipH="1">
            <a:off x="3136900" y="3267486"/>
            <a:ext cx="825500" cy="4603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37"/>
          <p:cNvSpPr>
            <a:spLocks noChangeShapeType="1"/>
          </p:cNvSpPr>
          <p:nvPr/>
        </p:nvSpPr>
        <p:spPr bwMode="auto">
          <a:xfrm flipH="1" flipV="1">
            <a:off x="3136900" y="2505486"/>
            <a:ext cx="8255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Line 38"/>
          <p:cNvSpPr>
            <a:spLocks noChangeShapeType="1"/>
          </p:cNvSpPr>
          <p:nvPr/>
        </p:nvSpPr>
        <p:spPr bwMode="auto">
          <a:xfrm flipH="1">
            <a:off x="3219450" y="3572286"/>
            <a:ext cx="825500" cy="1143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Line 38"/>
          <p:cNvSpPr>
            <a:spLocks noChangeShapeType="1"/>
          </p:cNvSpPr>
          <p:nvPr/>
        </p:nvSpPr>
        <p:spPr bwMode="auto">
          <a:xfrm flipH="1" flipV="1">
            <a:off x="3136900" y="3724686"/>
            <a:ext cx="82550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Line 38"/>
          <p:cNvSpPr>
            <a:spLocks noChangeShapeType="1"/>
          </p:cNvSpPr>
          <p:nvPr/>
        </p:nvSpPr>
        <p:spPr bwMode="auto">
          <a:xfrm flipH="1">
            <a:off x="3219450" y="3953286"/>
            <a:ext cx="742950" cy="7620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Line 38"/>
          <p:cNvSpPr>
            <a:spLocks noChangeShapeType="1"/>
          </p:cNvSpPr>
          <p:nvPr/>
        </p:nvSpPr>
        <p:spPr bwMode="auto">
          <a:xfrm flipH="1" flipV="1">
            <a:off x="3219450" y="4105686"/>
            <a:ext cx="74295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 flipV="1">
            <a:off x="3136900" y="3343686"/>
            <a:ext cx="825500" cy="9906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1" name="Line 38"/>
          <p:cNvSpPr>
            <a:spLocks noChangeShapeType="1"/>
          </p:cNvSpPr>
          <p:nvPr/>
        </p:nvSpPr>
        <p:spPr bwMode="auto">
          <a:xfrm flipH="1" flipV="1">
            <a:off x="3219450" y="4105686"/>
            <a:ext cx="825500" cy="457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矩形 23"/>
          <p:cNvSpPr/>
          <p:nvPr/>
        </p:nvSpPr>
        <p:spPr>
          <a:xfrm>
            <a:off x="1244588" y="5085184"/>
            <a:ext cx="7812868" cy="936104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rIns="288000" anchor="ctr"/>
          <a:lstStyle/>
          <a:p>
            <a:pPr>
              <a:defRPr/>
            </a:pPr>
            <a:r>
              <a:rPr lang="en-US" altLang="zh-CN" b="1" dirty="0" smtClean="0">
                <a:solidFill>
                  <a:srgbClr val="FF0000"/>
                </a:solidFill>
              </a:rPr>
              <a:t>- How to perform the assignment automatically?</a:t>
            </a:r>
          </a:p>
          <a:p>
            <a:pPr>
              <a:defRPr/>
            </a:pPr>
            <a:r>
              <a:rPr lang="en-US" altLang="zh-CN" b="1" dirty="0" smtClean="0">
                <a:solidFill>
                  <a:srgbClr val="FF0000"/>
                </a:solidFill>
              </a:rPr>
              <a:t>- How to estimate the person number?</a:t>
            </a:r>
          </a:p>
        </p:txBody>
      </p:sp>
      <p:sp>
        <p:nvSpPr>
          <p:cNvPr id="22" name="矩形 2"/>
          <p:cNvSpPr>
            <a:spLocks noChangeArrowheads="1"/>
          </p:cNvSpPr>
          <p:nvPr/>
        </p:nvSpPr>
        <p:spPr bwMode="auto">
          <a:xfrm>
            <a:off x="0" y="6093296"/>
            <a:ext cx="9906000" cy="7647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1200"/>
              <a:t>[1] </a:t>
            </a:r>
            <a:r>
              <a:rPr lang="en-US" altLang="zh-CN" sz="1200" smtClean="0"/>
              <a:t>J. Tang, A.C.M. Fong, B. Wang, and J. Zhang. A Unified Probabilistic Framework for Name Disambiguation in Digital Library. IEEE Transaction on Knowledge and Data Engineering (TKDE) , Volume 24, Issue 6, 2012, Pages 975-987. </a:t>
            </a:r>
          </a:p>
          <a:p>
            <a:r>
              <a:rPr lang="en-US" altLang="zh-CN" sz="1200" smtClean="0"/>
              <a:t>[2] X. Wang, J. Tang, H. Cheng, and P. S. Yu. ADANA: Active Name Disambiguation. ICDM’11, pages 794-803, 2011.</a:t>
            </a:r>
            <a:endParaRPr lang="zh-CN" alt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Disambiguation Performance</a:t>
            </a:r>
            <a:endParaRPr lang="zh-CN" altLang="en-US" dirty="0"/>
          </a:p>
        </p:txBody>
      </p:sp>
      <p:pic>
        <p:nvPicPr>
          <p:cNvPr id="56323" name="Picture 3" descr="C:\JieTang\Privacy\Paper\arnetminer\name disambiguation\www_na\Figure\res2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240868"/>
            <a:ext cx="5349044" cy="3028229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848545" y="2420888"/>
            <a:ext cx="4032448" cy="36004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1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3040" y="1412776"/>
            <a:ext cx="4520952" cy="465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5328592" y="1736812"/>
            <a:ext cx="4520952" cy="75608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>
          <a:xfrm>
            <a:off x="541735" y="654012"/>
            <a:ext cx="8420100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Outline</a:t>
            </a:r>
            <a:endParaRPr lang="zh-CN" altLang="en-US" dirty="0" smtClean="0"/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717491" y="1868448"/>
            <a:ext cx="8739643" cy="401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 err="1" smtClean="0"/>
              <a:t>ArnetMiner</a:t>
            </a:r>
            <a:r>
              <a:rPr lang="en-US" altLang="zh-CN" dirty="0" smtClean="0"/>
              <a:t>: Academic Social Network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Core Techniques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Knowledge Acquisition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b="1" smtClean="0">
                <a:solidFill>
                  <a:srgbClr val="FF0000"/>
                </a:solidFill>
              </a:rPr>
              <a:t>Modeling and Heterogeneous </a:t>
            </a:r>
            <a:r>
              <a:rPr lang="en-US" altLang="zh-CN" b="1" dirty="0" smtClean="0">
                <a:solidFill>
                  <a:srgbClr val="FF0000"/>
                </a:solidFill>
              </a:rPr>
              <a:t>Ranking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/>
              <a:t>Social Network Analysis</a:t>
            </a:r>
            <a:endParaRPr lang="en-US" altLang="zh-CN" dirty="0" smtClean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69024" y="3356992"/>
            <a:ext cx="3456384" cy="34563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981298" y="1639863"/>
            <a:ext cx="1898676" cy="15700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590151" cy="792162"/>
          </a:xfrm>
        </p:spPr>
        <p:txBody>
          <a:bodyPr/>
          <a:lstStyle/>
          <a:p>
            <a:r>
              <a:rPr lang="en-US" altLang="zh-CN" sz="3600" b="1" smtClean="0">
                <a:solidFill>
                  <a:srgbClr val="C00000"/>
                </a:solidFill>
              </a:rPr>
              <a:t>CT2: </a:t>
            </a:r>
            <a:r>
              <a:rPr lang="en-US" altLang="zh-CN" sz="3600" dirty="0" smtClean="0"/>
              <a:t>Topic-based Heterogeneous Ranking</a:t>
            </a:r>
            <a:br>
              <a:rPr lang="en-US" altLang="zh-CN" sz="3600" dirty="0" smtClean="0"/>
            </a:br>
            <a:r>
              <a:rPr lang="en-US" altLang="zh-CN" sz="2800" dirty="0" smtClean="0"/>
              <a:t>(KDD’08</a:t>
            </a:r>
            <a:r>
              <a:rPr lang="en-US" altLang="zh-CN" sz="2800" smtClean="0"/>
              <a:t>, KDD’12, Machine Learning)</a:t>
            </a:r>
            <a:endParaRPr lang="zh-CN" altLang="en-US" dirty="0"/>
          </a:p>
        </p:txBody>
      </p:sp>
      <p:graphicFrame>
        <p:nvGraphicFramePr>
          <p:cNvPr id="4" name="Object 10"/>
          <p:cNvGraphicFramePr>
            <a:graphicFrameLocks noChangeAspect="1"/>
          </p:cNvGraphicFramePr>
          <p:nvPr/>
        </p:nvGraphicFramePr>
        <p:xfrm>
          <a:off x="315849" y="1785915"/>
          <a:ext cx="1606572" cy="102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84" name="CorelDRAW" r:id="rId6" imgW="2099880" imgH="1450080" progId="">
                  <p:embed/>
                </p:oleObj>
              </mc:Choice>
              <mc:Fallback>
                <p:oleObj name="CorelDRAW" r:id="rId6" imgW="2099880" imgH="145008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849" y="1785915"/>
                        <a:ext cx="1606572" cy="102264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7"/>
          <p:cNvSpPr/>
          <p:nvPr/>
        </p:nvSpPr>
        <p:spPr>
          <a:xfrm>
            <a:off x="2214525" y="2297097"/>
            <a:ext cx="527083" cy="223233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068473" y="1931967"/>
            <a:ext cx="91282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50" dirty="0" smtClean="0"/>
              <a:t>Search with keyword</a:t>
            </a:r>
            <a:endParaRPr lang="en-US" altLang="zh-CN" sz="105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981298" y="1639863"/>
            <a:ext cx="138749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 smtClean="0"/>
              <a:t>Modeling using VSM</a:t>
            </a:r>
            <a:endParaRPr lang="en-US" altLang="zh-CN" sz="1000" dirty="0"/>
          </a:p>
        </p:txBody>
      </p:sp>
      <p:sp>
        <p:nvSpPr>
          <p:cNvPr id="15" name="右箭头 14"/>
          <p:cNvSpPr/>
          <p:nvPr/>
        </p:nvSpPr>
        <p:spPr>
          <a:xfrm>
            <a:off x="4989513" y="2260584"/>
            <a:ext cx="693747" cy="223233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829311" y="1603350"/>
            <a:ext cx="3468735" cy="157005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5865825" y="1639864"/>
            <a:ext cx="3395709" cy="5111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100" u="sng" dirty="0" smtClean="0">
                <a:solidFill>
                  <a:srgbClr val="0000CC"/>
                </a:solidFill>
              </a:rPr>
              <a:t>Principles of Data Mining.</a:t>
            </a:r>
          </a:p>
          <a:p>
            <a:r>
              <a:rPr lang="en-US" sz="900" dirty="0" smtClean="0">
                <a:solidFill>
                  <a:srgbClr val="00B050"/>
                </a:solidFill>
              </a:rPr>
              <a:t>DJ Hand - Drug Safety, 2007 - drugsafety.adisonline.com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65825" y="2151045"/>
            <a:ext cx="3395709" cy="5111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100" u="sng" dirty="0" smtClean="0">
                <a:solidFill>
                  <a:srgbClr val="0000CC"/>
                </a:solidFill>
              </a:rPr>
              <a:t>Advances in Knowledge Discovery and Data Mining </a:t>
            </a:r>
          </a:p>
          <a:p>
            <a:r>
              <a:rPr lang="en-US" sz="900" dirty="0" smtClean="0">
                <a:solidFill>
                  <a:srgbClr val="00B050"/>
                </a:solidFill>
              </a:rPr>
              <a:t>UM Fayyad, G </a:t>
            </a:r>
            <a:r>
              <a:rPr lang="en-US" sz="900" dirty="0" err="1" smtClean="0">
                <a:solidFill>
                  <a:srgbClr val="00B050"/>
                </a:solidFill>
              </a:rPr>
              <a:t>Piatetsky</a:t>
            </a:r>
            <a:r>
              <a:rPr lang="en-US" sz="900" dirty="0" smtClean="0">
                <a:solidFill>
                  <a:srgbClr val="00B050"/>
                </a:solidFill>
              </a:rPr>
              <a:t>-Shapiro, P Smyth, R…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865825" y="2662227"/>
            <a:ext cx="3395709" cy="511181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100" u="sng" dirty="0" smtClean="0">
                <a:solidFill>
                  <a:srgbClr val="0000CC"/>
                </a:solidFill>
              </a:rPr>
              <a:t>Data Mining: Concepts and Techniques </a:t>
            </a:r>
          </a:p>
          <a:p>
            <a:r>
              <a:rPr lang="en-US" sz="900" dirty="0" smtClean="0">
                <a:solidFill>
                  <a:srgbClr val="00B050"/>
                </a:solidFill>
              </a:rPr>
              <a:t>J Han, M </a:t>
            </a:r>
            <a:r>
              <a:rPr lang="en-US" sz="900" dirty="0" err="1" smtClean="0">
                <a:solidFill>
                  <a:srgbClr val="00B050"/>
                </a:solidFill>
              </a:rPr>
              <a:t>Kamber</a:t>
            </a:r>
            <a:r>
              <a:rPr lang="en-US" sz="900" dirty="0" smtClean="0">
                <a:solidFill>
                  <a:srgbClr val="00B050"/>
                </a:solidFill>
              </a:rPr>
              <a:t> - 2001…</a:t>
            </a:r>
            <a:endParaRPr lang="en-US" sz="900" dirty="0">
              <a:solidFill>
                <a:srgbClr val="00B050"/>
              </a:solidFill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4916487" y="2004993"/>
            <a:ext cx="10588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dirty="0" smtClean="0"/>
              <a:t>Return</a:t>
            </a:r>
            <a:endParaRPr lang="en-US" altLang="zh-CN" sz="1200" dirty="0"/>
          </a:p>
        </p:txBody>
      </p:sp>
      <p:sp>
        <p:nvSpPr>
          <p:cNvPr id="21" name="右箭头 20"/>
          <p:cNvSpPr/>
          <p:nvPr/>
        </p:nvSpPr>
        <p:spPr>
          <a:xfrm rot="2672906">
            <a:off x="1318466" y="3725441"/>
            <a:ext cx="936584" cy="223233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1739856" y="3290075"/>
            <a:ext cx="1058877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50" dirty="0" smtClean="0"/>
              <a:t>Search with semantic modeling</a:t>
            </a:r>
            <a:endParaRPr lang="en-US" altLang="zh-CN" sz="1050" dirty="0"/>
          </a:p>
        </p:txBody>
      </p:sp>
      <p:sp>
        <p:nvSpPr>
          <p:cNvPr id="23" name="矩形 22"/>
          <p:cNvSpPr/>
          <p:nvPr/>
        </p:nvSpPr>
        <p:spPr>
          <a:xfrm>
            <a:off x="2141498" y="3867156"/>
            <a:ext cx="2044729" cy="182565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178012" y="3903669"/>
            <a:ext cx="20082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000" dirty="0" smtClean="0"/>
              <a:t>Modeling using semantic topics</a:t>
            </a:r>
            <a:endParaRPr lang="en-US" altLang="zh-CN" sz="1000" dirty="0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2214526" y="4706955"/>
            <a:ext cx="40164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900" dirty="0" smtClean="0">
                <a:solidFill>
                  <a:srgbClr val="008000"/>
                </a:solidFill>
              </a:rPr>
              <a:t>Data mining</a:t>
            </a:r>
            <a:endParaRPr lang="en-US" altLang="zh-CN" sz="900" dirty="0">
              <a:solidFill>
                <a:srgbClr val="008000"/>
              </a:solidFill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981298" y="4341825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Data mining</a:t>
            </a:r>
            <a:endParaRPr lang="en-US" altLang="zh-CN" sz="800" dirty="0"/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2981298" y="4560903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Association Rules </a:t>
            </a:r>
            <a:endParaRPr lang="en-US" altLang="zh-CN" sz="800" dirty="0"/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2981298" y="4779981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Database systems</a:t>
            </a:r>
            <a:endParaRPr lang="en-US" altLang="zh-CN" sz="800" dirty="0"/>
          </a:p>
        </p:txBody>
      </p:sp>
      <p:sp>
        <p:nvSpPr>
          <p:cNvPr id="29" name="Text Box 10"/>
          <p:cNvSpPr txBox="1">
            <a:spLocks noChangeArrowheads="1"/>
          </p:cNvSpPr>
          <p:nvPr/>
        </p:nvSpPr>
        <p:spPr bwMode="auto">
          <a:xfrm>
            <a:off x="2981298" y="4999059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Data management</a:t>
            </a:r>
            <a:endParaRPr lang="en-US" altLang="zh-CN" sz="800" dirty="0"/>
          </a:p>
        </p:txBody>
      </p:sp>
      <p:sp>
        <p:nvSpPr>
          <p:cNvPr id="30" name="Text Box 10"/>
          <p:cNvSpPr txBox="1">
            <a:spLocks noChangeArrowheads="1"/>
          </p:cNvSpPr>
          <p:nvPr/>
        </p:nvSpPr>
        <p:spPr bwMode="auto">
          <a:xfrm>
            <a:off x="2981298" y="5218137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Web databases</a:t>
            </a:r>
            <a:endParaRPr lang="en-US" altLang="zh-CN" sz="800" dirty="0"/>
          </a:p>
        </p:txBody>
      </p:sp>
      <p:sp>
        <p:nvSpPr>
          <p:cNvPr id="31" name="Text Box 10"/>
          <p:cNvSpPr txBox="1">
            <a:spLocks noChangeArrowheads="1"/>
          </p:cNvSpPr>
          <p:nvPr/>
        </p:nvSpPr>
        <p:spPr bwMode="auto">
          <a:xfrm>
            <a:off x="2981298" y="5437215"/>
            <a:ext cx="1131903" cy="21544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/>
              <a:t>Information systems</a:t>
            </a:r>
            <a:endParaRPr lang="en-US" altLang="zh-CN" sz="800" dirty="0"/>
          </a:p>
        </p:txBody>
      </p:sp>
      <p:cxnSp>
        <p:nvCxnSpPr>
          <p:cNvPr id="33" name="直接箭头连接符 32"/>
          <p:cNvCxnSpPr>
            <a:stCxn id="25" idx="3"/>
            <a:endCxn id="26" idx="1"/>
          </p:cNvCxnSpPr>
          <p:nvPr/>
        </p:nvCxnSpPr>
        <p:spPr>
          <a:xfrm flipV="1">
            <a:off x="2616168" y="4449547"/>
            <a:ext cx="365130" cy="442074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25" idx="3"/>
            <a:endCxn id="27" idx="1"/>
          </p:cNvCxnSpPr>
          <p:nvPr/>
        </p:nvCxnSpPr>
        <p:spPr>
          <a:xfrm flipV="1">
            <a:off x="2616168" y="4668625"/>
            <a:ext cx="365130" cy="22299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5" idx="3"/>
            <a:endCxn id="28" idx="1"/>
          </p:cNvCxnSpPr>
          <p:nvPr/>
        </p:nvCxnSpPr>
        <p:spPr>
          <a:xfrm flipV="1">
            <a:off x="2616168" y="4887703"/>
            <a:ext cx="365130" cy="391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5" idx="3"/>
            <a:endCxn id="29" idx="1"/>
          </p:cNvCxnSpPr>
          <p:nvPr/>
        </p:nvCxnSpPr>
        <p:spPr>
          <a:xfrm>
            <a:off x="2616168" y="4891621"/>
            <a:ext cx="365130" cy="215160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5" idx="3"/>
            <a:endCxn id="30" idx="1"/>
          </p:cNvCxnSpPr>
          <p:nvPr/>
        </p:nvCxnSpPr>
        <p:spPr>
          <a:xfrm>
            <a:off x="2616168" y="4891621"/>
            <a:ext cx="365130" cy="434238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25" idx="3"/>
            <a:endCxn id="31" idx="1"/>
          </p:cNvCxnSpPr>
          <p:nvPr/>
        </p:nvCxnSpPr>
        <p:spPr>
          <a:xfrm>
            <a:off x="2616168" y="4891621"/>
            <a:ext cx="365130" cy="653316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 Box 10"/>
          <p:cNvSpPr txBox="1">
            <a:spLocks noChangeArrowheads="1"/>
          </p:cNvSpPr>
          <p:nvPr/>
        </p:nvSpPr>
        <p:spPr bwMode="auto">
          <a:xfrm>
            <a:off x="2689194" y="4528024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0.4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2798733" y="4670442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0.2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69" name="Text Box 10"/>
          <p:cNvSpPr txBox="1">
            <a:spLocks noChangeArrowheads="1"/>
          </p:cNvSpPr>
          <p:nvPr/>
        </p:nvSpPr>
        <p:spPr bwMode="auto">
          <a:xfrm>
            <a:off x="2689194" y="4820128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0.15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70" name="Text Box 10"/>
          <p:cNvSpPr txBox="1">
            <a:spLocks noChangeArrowheads="1"/>
          </p:cNvSpPr>
          <p:nvPr/>
        </p:nvSpPr>
        <p:spPr bwMode="auto">
          <a:xfrm>
            <a:off x="2725707" y="4926033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0.1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71" name="Text Box 10"/>
          <p:cNvSpPr txBox="1">
            <a:spLocks noChangeArrowheads="1"/>
          </p:cNvSpPr>
          <p:nvPr/>
        </p:nvSpPr>
        <p:spPr bwMode="auto">
          <a:xfrm>
            <a:off x="2798733" y="5072085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0.05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72" name="Text Box 10"/>
          <p:cNvSpPr txBox="1">
            <a:spLocks noChangeArrowheads="1"/>
          </p:cNvSpPr>
          <p:nvPr/>
        </p:nvSpPr>
        <p:spPr bwMode="auto">
          <a:xfrm>
            <a:off x="2725707" y="5254650"/>
            <a:ext cx="255591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dirty="0" smtClean="0">
                <a:solidFill>
                  <a:srgbClr val="0000CC"/>
                </a:solidFill>
              </a:rPr>
              <a:t>0.02</a:t>
            </a:r>
            <a:endParaRPr lang="en-US" altLang="zh-CN" sz="800" dirty="0">
              <a:solidFill>
                <a:srgbClr val="0000CC"/>
              </a:solidFill>
            </a:endParaRPr>
          </a:p>
        </p:txBody>
      </p:sp>
      <p:sp>
        <p:nvSpPr>
          <p:cNvPr id="74" name="Text Box 10"/>
          <p:cNvSpPr txBox="1">
            <a:spLocks noChangeArrowheads="1"/>
          </p:cNvSpPr>
          <p:nvPr/>
        </p:nvSpPr>
        <p:spPr bwMode="auto">
          <a:xfrm>
            <a:off x="2981299" y="4159260"/>
            <a:ext cx="58420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800" b="1" dirty="0" smtClean="0">
                <a:solidFill>
                  <a:srgbClr val="C00000"/>
                </a:solidFill>
              </a:rPr>
              <a:t>Topics</a:t>
            </a:r>
            <a:endParaRPr lang="en-US" altLang="zh-CN" sz="800" b="1" dirty="0">
              <a:solidFill>
                <a:srgbClr val="C00000"/>
              </a:solidFill>
            </a:endParaRPr>
          </a:p>
        </p:txBody>
      </p:sp>
      <p:sp>
        <p:nvSpPr>
          <p:cNvPr id="75" name="右箭头 74"/>
          <p:cNvSpPr/>
          <p:nvPr/>
        </p:nvSpPr>
        <p:spPr>
          <a:xfrm>
            <a:off x="4332279" y="4779981"/>
            <a:ext cx="693747" cy="223233"/>
          </a:xfrm>
          <a:prstGeom prst="rightArrow">
            <a:avLst/>
          </a:prstGeom>
          <a:solidFill>
            <a:srgbClr val="FFCCCC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Text Box 10"/>
          <p:cNvSpPr txBox="1">
            <a:spLocks noChangeArrowheads="1"/>
          </p:cNvSpPr>
          <p:nvPr/>
        </p:nvSpPr>
        <p:spPr bwMode="auto">
          <a:xfrm>
            <a:off x="4332279" y="4524390"/>
            <a:ext cx="76677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 dirty="0" smtClean="0"/>
              <a:t>Return</a:t>
            </a:r>
            <a:endParaRPr lang="en-US" altLang="zh-CN" sz="1200" dirty="0"/>
          </a:p>
        </p:txBody>
      </p:sp>
      <p:sp>
        <p:nvSpPr>
          <p:cNvPr id="78" name="Rectangle 6"/>
          <p:cNvSpPr>
            <a:spLocks noChangeArrowheads="1"/>
          </p:cNvSpPr>
          <p:nvPr/>
        </p:nvSpPr>
        <p:spPr bwMode="auto">
          <a:xfrm>
            <a:off x="6177136" y="3825045"/>
            <a:ext cx="693747" cy="252028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z="1200" dirty="0" smtClean="0"/>
              <a:t>Experts</a:t>
            </a:r>
            <a:endParaRPr lang="en-US" altLang="zh-CN" sz="1200" dirty="0"/>
          </a:p>
        </p:txBody>
      </p:sp>
      <p:sp>
        <p:nvSpPr>
          <p:cNvPr id="79" name="Rectangle 6"/>
          <p:cNvSpPr>
            <a:spLocks noChangeArrowheads="1"/>
          </p:cNvSpPr>
          <p:nvPr/>
        </p:nvSpPr>
        <p:spPr bwMode="auto">
          <a:xfrm>
            <a:off x="8157356" y="3969060"/>
            <a:ext cx="985851" cy="328617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z="1100" dirty="0" smtClean="0"/>
              <a:t>Expertise conferences</a:t>
            </a:r>
            <a:endParaRPr lang="en-US" altLang="zh-CN" sz="1100" dirty="0"/>
          </a:p>
        </p:txBody>
      </p:sp>
      <p:sp>
        <p:nvSpPr>
          <p:cNvPr id="80" name="Rectangle 6"/>
          <p:cNvSpPr>
            <a:spLocks noChangeArrowheads="1"/>
          </p:cNvSpPr>
          <p:nvPr/>
        </p:nvSpPr>
        <p:spPr bwMode="auto">
          <a:xfrm>
            <a:off x="8337376" y="5373216"/>
            <a:ext cx="839799" cy="328617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z="1100" dirty="0" smtClean="0"/>
              <a:t>Expertise papers</a:t>
            </a:r>
            <a:endParaRPr lang="en-US" altLang="zh-CN" sz="1100" dirty="0"/>
          </a:p>
        </p:txBody>
      </p:sp>
      <p:sp>
        <p:nvSpPr>
          <p:cNvPr id="81" name="AutoShape 15"/>
          <p:cNvSpPr>
            <a:spLocks noChangeArrowheads="1"/>
          </p:cNvSpPr>
          <p:nvPr/>
        </p:nvSpPr>
        <p:spPr bwMode="auto">
          <a:xfrm>
            <a:off x="1411239" y="1092168"/>
            <a:ext cx="1095390" cy="584208"/>
          </a:xfrm>
          <a:prstGeom prst="cloudCallout">
            <a:avLst>
              <a:gd name="adj1" fmla="val -57359"/>
              <a:gd name="adj2" fmla="val 93909"/>
            </a:avLst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 lIns="36000" tIns="0" rIns="0" bIns="0"/>
          <a:lstStyle/>
          <a:p>
            <a:pPr algn="ctr">
              <a:spcBef>
                <a:spcPct val="50000"/>
              </a:spcBef>
            </a:pPr>
            <a:r>
              <a:rPr lang="en-US" altLang="zh-CN" sz="1400" dirty="0" smtClean="0"/>
              <a:t>Data mining</a:t>
            </a:r>
            <a:endParaRPr lang="en-US" altLang="zh-CN" sz="1400" dirty="0"/>
          </a:p>
        </p:txBody>
      </p:sp>
      <p:pic>
        <p:nvPicPr>
          <p:cNvPr id="230406" name="Picture 6" descr="D:\Privacy\Paper\Social network mining\expert finding\ppt\pic\vsm.e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58596" y="1858941"/>
            <a:ext cx="1502300" cy="1350981"/>
          </a:xfrm>
          <a:prstGeom prst="rect">
            <a:avLst/>
          </a:prstGeom>
          <a:noFill/>
        </p:spPr>
      </p:pic>
    </p:spTree>
    <p:custDataLst>
      <p:tags r:id="rId2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0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5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6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4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5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7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8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0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1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9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0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8" grpId="0" animBg="1"/>
      <p:bldP spid="8" grpId="1" animBg="1"/>
      <p:bldP spid="9" grpId="0"/>
      <p:bldP spid="9" grpId="1"/>
      <p:bldP spid="14" grpId="0"/>
      <p:bldP spid="14" grpId="1"/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2" grpId="0"/>
      <p:bldP spid="23" grpId="0" animBg="1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67" grpId="0"/>
      <p:bldP spid="68" grpId="0"/>
      <p:bldP spid="69" grpId="0"/>
      <p:bldP spid="70" grpId="0"/>
      <p:bldP spid="71" grpId="0"/>
      <p:bldP spid="72" grpId="0"/>
      <p:bldP spid="74" grpId="0"/>
      <p:bldP spid="75" grpId="0" animBg="1"/>
      <p:bldP spid="76" grpId="0"/>
      <p:bldP spid="78" grpId="0" animBg="1"/>
      <p:bldP spid="79" grpId="0" animBg="1"/>
      <p:bldP spid="8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3"/>
            <a:ext cx="9906000" cy="494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282154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latin typeface="+mn-lt"/>
                <a:ea typeface="黑体" pitchFamily="49" charset="-122"/>
              </a:rPr>
              <a:t>每个月，人们在</a:t>
            </a:r>
            <a:r>
              <a:rPr lang="en-US" altLang="zh-CN" b="1" dirty="0" smtClean="0">
                <a:latin typeface="+mn-lt"/>
                <a:ea typeface="黑体" pitchFamily="49" charset="-122"/>
              </a:rPr>
              <a:t>Facebook </a:t>
            </a:r>
            <a:r>
              <a:rPr lang="zh-CN" altLang="en-US" b="1" dirty="0" smtClean="0">
                <a:latin typeface="+mn-lt"/>
                <a:ea typeface="黑体" pitchFamily="49" charset="-122"/>
              </a:rPr>
              <a:t>上</a:t>
            </a:r>
            <a:r>
              <a:rPr lang="en-US" altLang="zh-CN" b="1" dirty="0" smtClean="0">
                <a:latin typeface="+mn-lt"/>
                <a:ea typeface="黑体" pitchFamily="49" charset="-122"/>
              </a:rPr>
              <a:t/>
            </a:r>
            <a:br>
              <a:rPr lang="en-US" altLang="zh-CN" b="1" dirty="0" smtClean="0">
                <a:latin typeface="+mn-lt"/>
                <a:ea typeface="黑体" pitchFamily="49" charset="-122"/>
              </a:rPr>
            </a:br>
            <a:r>
              <a:rPr lang="zh-CN" altLang="en-US" b="1" dirty="0" smtClean="0">
                <a:latin typeface="+mn-lt"/>
                <a:ea typeface="黑体" pitchFamily="49" charset="-122"/>
              </a:rPr>
              <a:t>共浏览</a:t>
            </a:r>
            <a:r>
              <a:rPr lang="en-US" altLang="zh-CN" b="1" dirty="0" smtClean="0">
                <a:latin typeface="+mn-lt"/>
                <a:ea typeface="黑体" pitchFamily="49" charset="-122"/>
              </a:rPr>
              <a:t>7000</a:t>
            </a:r>
            <a:r>
              <a:rPr lang="zh-CN" altLang="en-US" b="1" dirty="0">
                <a:latin typeface="+mn-lt"/>
                <a:ea typeface="黑体" pitchFamily="49" charset="-122"/>
              </a:rPr>
              <a:t>亿分钟</a:t>
            </a:r>
          </a:p>
        </p:txBody>
      </p:sp>
      <p:sp>
        <p:nvSpPr>
          <p:cNvPr id="7" name="椭圆 6"/>
          <p:cNvSpPr/>
          <p:nvPr/>
        </p:nvSpPr>
        <p:spPr>
          <a:xfrm>
            <a:off x="6825208" y="2132856"/>
            <a:ext cx="936104" cy="29523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0"/>
          </p:cNvCxnSpPr>
          <p:nvPr/>
        </p:nvCxnSpPr>
        <p:spPr>
          <a:xfrm flipH="1" flipV="1">
            <a:off x="7041232" y="1340768"/>
            <a:ext cx="252028" cy="792088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642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4469" y="188913"/>
            <a:ext cx="8856984" cy="792162"/>
          </a:xfrm>
        </p:spPr>
        <p:txBody>
          <a:bodyPr/>
          <a:lstStyle/>
          <a:p>
            <a:r>
              <a:rPr lang="en-US" altLang="zh-CN" smtClean="0"/>
              <a:t>(1) Modeling </a:t>
            </a:r>
            <a:r>
              <a:rPr lang="en-US" altLang="zh-CN" dirty="0" smtClean="0"/>
              <a:t>the </a:t>
            </a:r>
            <a:r>
              <a:rPr lang="en-US" altLang="zh-CN" smtClean="0"/>
              <a:t>Academic Network</a:t>
            </a:r>
            <a:r>
              <a:rPr lang="en-US" altLang="zh-CN" baseline="30000" smtClean="0"/>
              <a:t>[1]</a:t>
            </a:r>
            <a:endParaRPr lang="zh-CN" altLang="en-US" baseline="30000" dirty="0"/>
          </a:p>
        </p:txBody>
      </p:sp>
      <p:pic>
        <p:nvPicPr>
          <p:cNvPr id="6" name="内容占位符 5" descr="ACT1.emf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4927" y="1822428"/>
            <a:ext cx="2658000" cy="2964000"/>
          </a:xfrm>
        </p:spPr>
      </p:pic>
      <p:pic>
        <p:nvPicPr>
          <p:cNvPr id="7" name="图片 6" descr="ACT2.em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5981" y="1822428"/>
            <a:ext cx="2658000" cy="2982000"/>
          </a:xfrm>
          <a:prstGeom prst="rect">
            <a:avLst/>
          </a:prstGeom>
        </p:spPr>
      </p:pic>
      <p:pic>
        <p:nvPicPr>
          <p:cNvPr id="8" name="图片 7" descr="ACT3.em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42137" y="1749402"/>
            <a:ext cx="2640000" cy="2994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09596" y="5035572"/>
            <a:ext cx="1898676" cy="547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ACT1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113201" y="5035572"/>
            <a:ext cx="1898676" cy="547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ACT2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180293" y="5035572"/>
            <a:ext cx="1898676" cy="547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ACT3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Text Box 50"/>
          <p:cNvSpPr txBox="1">
            <a:spLocks noChangeArrowheads="1"/>
          </p:cNvSpPr>
          <p:nvPr/>
        </p:nvSpPr>
        <p:spPr bwMode="auto">
          <a:xfrm>
            <a:off x="0" y="2146843"/>
            <a:ext cx="990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dirty="0">
                <a:solidFill>
                  <a:srgbClr val="CC6600"/>
                </a:solidFill>
              </a:rPr>
              <a:t>authors</a:t>
            </a:r>
            <a:endParaRPr lang="en-US" altLang="zh-CN" dirty="0">
              <a:solidFill>
                <a:srgbClr val="CC6600"/>
              </a:solidFill>
            </a:endParaRPr>
          </a:p>
        </p:txBody>
      </p:sp>
      <p:sp>
        <p:nvSpPr>
          <p:cNvPr id="13" name="Line 51"/>
          <p:cNvSpPr>
            <a:spLocks noChangeShapeType="1"/>
          </p:cNvSpPr>
          <p:nvPr/>
        </p:nvSpPr>
        <p:spPr bwMode="auto">
          <a:xfrm>
            <a:off x="680980" y="2516174"/>
            <a:ext cx="146052" cy="803287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CC6600"/>
              </a:solidFill>
            </a:endParaRPr>
          </a:p>
        </p:txBody>
      </p:sp>
      <p:sp>
        <p:nvSpPr>
          <p:cNvPr id="14" name="Oval 35"/>
          <p:cNvSpPr>
            <a:spLocks noChangeArrowheads="1"/>
          </p:cNvSpPr>
          <p:nvPr/>
        </p:nvSpPr>
        <p:spPr bwMode="auto">
          <a:xfrm>
            <a:off x="693171" y="3355974"/>
            <a:ext cx="342900" cy="342900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>
            <a:off x="1910229" y="3355974"/>
            <a:ext cx="342900" cy="342900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53"/>
          <p:cNvSpPr txBox="1">
            <a:spLocks noChangeArrowheads="1"/>
          </p:cNvSpPr>
          <p:nvPr/>
        </p:nvSpPr>
        <p:spPr bwMode="auto">
          <a:xfrm>
            <a:off x="296805" y="4471983"/>
            <a:ext cx="1600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FF0000"/>
                </a:solidFill>
              </a:rPr>
              <a:t>Topic</a:t>
            </a:r>
          </a:p>
        </p:txBody>
      </p:sp>
      <p:sp>
        <p:nvSpPr>
          <p:cNvPr id="17" name="Line 54"/>
          <p:cNvSpPr>
            <a:spLocks noChangeShapeType="1"/>
          </p:cNvSpPr>
          <p:nvPr/>
        </p:nvSpPr>
        <p:spPr bwMode="auto">
          <a:xfrm flipV="1">
            <a:off x="754005" y="3611565"/>
            <a:ext cx="1204929" cy="86041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8" name="Oval 38"/>
          <p:cNvSpPr>
            <a:spLocks noChangeArrowheads="1"/>
          </p:cNvSpPr>
          <p:nvPr/>
        </p:nvSpPr>
        <p:spPr bwMode="auto">
          <a:xfrm>
            <a:off x="2494500" y="3150608"/>
            <a:ext cx="342900" cy="342900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19" name="Text Box 48"/>
          <p:cNvSpPr txBox="1">
            <a:spLocks noChangeArrowheads="1"/>
          </p:cNvSpPr>
          <p:nvPr/>
        </p:nvSpPr>
        <p:spPr bwMode="auto">
          <a:xfrm>
            <a:off x="3054324" y="2041506"/>
            <a:ext cx="990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CC6600"/>
                </a:solidFill>
              </a:rPr>
              <a:t>words</a:t>
            </a:r>
          </a:p>
        </p:txBody>
      </p:sp>
      <p:sp>
        <p:nvSpPr>
          <p:cNvPr id="20" name="Line 49"/>
          <p:cNvSpPr>
            <a:spLocks noChangeShapeType="1"/>
          </p:cNvSpPr>
          <p:nvPr/>
        </p:nvSpPr>
        <p:spPr bwMode="auto">
          <a:xfrm flipH="1">
            <a:off x="2762219" y="2370124"/>
            <a:ext cx="401643" cy="803286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CC6600"/>
              </a:solidFill>
            </a:endParaRPr>
          </a:p>
        </p:txBody>
      </p:sp>
      <p:sp>
        <p:nvSpPr>
          <p:cNvPr id="21" name="Oval 37"/>
          <p:cNvSpPr>
            <a:spLocks noChangeArrowheads="1"/>
          </p:cNvSpPr>
          <p:nvPr/>
        </p:nvSpPr>
        <p:spPr bwMode="auto">
          <a:xfrm>
            <a:off x="2504475" y="3578801"/>
            <a:ext cx="342900" cy="342900"/>
          </a:xfrm>
          <a:prstGeom prst="ellipse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rgbClr val="008000"/>
              </a:solidFill>
            </a:endParaRPr>
          </a:p>
        </p:txBody>
      </p:sp>
      <p:sp>
        <p:nvSpPr>
          <p:cNvPr id="22" name="Text Box 43"/>
          <p:cNvSpPr txBox="1">
            <a:spLocks noChangeArrowheads="1"/>
          </p:cNvSpPr>
          <p:nvPr/>
        </p:nvSpPr>
        <p:spPr bwMode="auto">
          <a:xfrm>
            <a:off x="2287551" y="4926033"/>
            <a:ext cx="16002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CC6600"/>
                </a:solidFill>
              </a:rPr>
              <a:t>conference</a:t>
            </a:r>
          </a:p>
        </p:txBody>
      </p:sp>
      <p:sp>
        <p:nvSpPr>
          <p:cNvPr id="23" name="Line 46"/>
          <p:cNvSpPr>
            <a:spLocks noChangeShapeType="1"/>
          </p:cNvSpPr>
          <p:nvPr/>
        </p:nvSpPr>
        <p:spPr bwMode="auto">
          <a:xfrm flipH="1" flipV="1">
            <a:off x="2798732" y="3940181"/>
            <a:ext cx="255591" cy="985851"/>
          </a:xfrm>
          <a:prstGeom prst="line">
            <a:avLst/>
          </a:prstGeom>
          <a:noFill/>
          <a:ln w="9525">
            <a:solidFill>
              <a:srgbClr val="FF9933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rgbClr val="CC66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958934" y="5838858"/>
            <a:ext cx="6170698" cy="547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mtClean="0">
                <a:solidFill>
                  <a:srgbClr val="0000CC"/>
                </a:solidFill>
              </a:rPr>
              <a:t>Author-Conference-Topic Model</a:t>
            </a:r>
            <a:endParaRPr lang="zh-CN" altLang="en-US" dirty="0">
              <a:solidFill>
                <a:srgbClr val="0000CC"/>
              </a:solidFill>
            </a:endParaRPr>
          </a:p>
        </p:txBody>
      </p:sp>
      <p:sp>
        <p:nvSpPr>
          <p:cNvPr id="25" name="矩形 2"/>
          <p:cNvSpPr>
            <a:spLocks noChangeArrowheads="1"/>
          </p:cNvSpPr>
          <p:nvPr/>
        </p:nvSpPr>
        <p:spPr bwMode="auto">
          <a:xfrm>
            <a:off x="0" y="6396337"/>
            <a:ext cx="9906000" cy="461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zh-CN" sz="1200"/>
              <a:t>[1] </a:t>
            </a:r>
            <a:r>
              <a:rPr lang="en-US" altLang="zh-CN" sz="1200" smtClean="0"/>
              <a:t>J. Tang, J. Zhang, L. Yao, J. Li, L. Zhang, and Z. Su. ArnetMiner: Extraction and Mining of Academic Social Networks. SIGKDD’08. pages 990-998, 2008.</a:t>
            </a:r>
            <a:endParaRPr lang="zh-CN" altLang="en-US" sz="1200"/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Generative Story of ACT1 Model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altLang="zh-CN" dirty="0" smtClean="0"/>
              <a:t>Generative process</a:t>
            </a:r>
            <a:endParaRPr lang="zh-CN" altLang="en-US" dirty="0"/>
          </a:p>
        </p:txBody>
      </p:sp>
      <p:sp>
        <p:nvSpPr>
          <p:cNvPr id="113670" name="Text Box 6"/>
          <p:cNvSpPr txBox="1">
            <a:spLocks noChangeArrowheads="1"/>
          </p:cNvSpPr>
          <p:nvPr/>
        </p:nvSpPr>
        <p:spPr bwMode="auto">
          <a:xfrm>
            <a:off x="571440" y="3810001"/>
            <a:ext cx="120804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/>
              <a:t> </a:t>
            </a:r>
            <a:r>
              <a:rPr lang="en-US" altLang="zh-CN" dirty="0" err="1" smtClean="0"/>
              <a:t>Shafiei</a:t>
            </a:r>
            <a:endParaRPr lang="en-US" altLang="zh-CN" dirty="0"/>
          </a:p>
        </p:txBody>
      </p:sp>
      <p:sp>
        <p:nvSpPr>
          <p:cNvPr id="113671" name="Text Box 9"/>
          <p:cNvSpPr txBox="1">
            <a:spLocks noChangeArrowheads="1"/>
          </p:cNvSpPr>
          <p:nvPr/>
        </p:nvSpPr>
        <p:spPr bwMode="auto">
          <a:xfrm>
            <a:off x="693695" y="5638801"/>
            <a:ext cx="11557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err="1" smtClean="0"/>
              <a:t>Milios</a:t>
            </a:r>
            <a:endParaRPr lang="en-US" altLang="zh-CN" dirty="0"/>
          </a:p>
        </p:txBody>
      </p:sp>
      <p:grpSp>
        <p:nvGrpSpPr>
          <p:cNvPr id="2" name="组合 53"/>
          <p:cNvGrpSpPr/>
          <p:nvPr/>
        </p:nvGrpSpPr>
        <p:grpSpPr>
          <a:xfrm>
            <a:off x="110067" y="4271963"/>
            <a:ext cx="1651000" cy="1285875"/>
            <a:chOff x="110067" y="4271963"/>
            <a:chExt cx="1651000" cy="1285875"/>
          </a:xfrm>
        </p:grpSpPr>
        <p:graphicFrame>
          <p:nvGraphicFramePr>
            <p:cNvPr id="113668" name="Object 2"/>
            <p:cNvGraphicFramePr>
              <a:graphicFrameLocks noChangeAspect="1"/>
            </p:cNvGraphicFramePr>
            <p:nvPr/>
          </p:nvGraphicFramePr>
          <p:xfrm>
            <a:off x="440267" y="4419600"/>
            <a:ext cx="1320800" cy="1138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58" name="Chart" r:id="rId5" imgW="3657600" imgH="2657520" progId="Excel.Sheet.8">
                    <p:embed/>
                  </p:oleObj>
                </mc:Choice>
                <mc:Fallback>
                  <p:oleObj name="Chart" r:id="rId5" imgW="3657600" imgH="2657520" progId="Excel.Sheet.8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2500" t="7886" r="22917" b="8960"/>
                        <a:stretch>
                          <a:fillRect/>
                        </a:stretch>
                      </p:blipFill>
                      <p:spPr bwMode="auto">
                        <a:xfrm>
                          <a:off x="440267" y="4419600"/>
                          <a:ext cx="1320800" cy="11382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2" name="Text Box 10"/>
            <p:cNvSpPr txBox="1">
              <a:spLocks noChangeArrowheads="1"/>
            </p:cNvSpPr>
            <p:nvPr/>
          </p:nvSpPr>
          <p:spPr bwMode="auto">
            <a:xfrm>
              <a:off x="440267" y="4271963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000066"/>
                  </a:solidFill>
                </a:rPr>
                <a:t>NLP</a:t>
              </a:r>
            </a:p>
          </p:txBody>
        </p:sp>
        <p:sp>
          <p:nvSpPr>
            <p:cNvPr id="113673" name="Text Box 11"/>
            <p:cNvSpPr txBox="1">
              <a:spLocks noChangeArrowheads="1"/>
            </p:cNvSpPr>
            <p:nvPr/>
          </p:nvSpPr>
          <p:spPr bwMode="auto">
            <a:xfrm>
              <a:off x="935567" y="5033963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0000FF"/>
                  </a:solidFill>
                </a:rPr>
                <a:t>ML</a:t>
              </a:r>
            </a:p>
          </p:txBody>
        </p:sp>
        <p:sp>
          <p:nvSpPr>
            <p:cNvPr id="113675" name="Text Box 14"/>
            <p:cNvSpPr txBox="1">
              <a:spLocks noChangeArrowheads="1"/>
            </p:cNvSpPr>
            <p:nvPr/>
          </p:nvSpPr>
          <p:spPr bwMode="auto">
            <a:xfrm>
              <a:off x="110067" y="4957763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</a:rPr>
                <a:t>DM</a:t>
              </a:r>
            </a:p>
          </p:txBody>
        </p:sp>
        <p:sp>
          <p:nvSpPr>
            <p:cNvPr id="113676" name="Text Box 15"/>
            <p:cNvSpPr txBox="1">
              <a:spLocks noChangeArrowheads="1"/>
            </p:cNvSpPr>
            <p:nvPr/>
          </p:nvSpPr>
          <p:spPr bwMode="auto">
            <a:xfrm>
              <a:off x="192617" y="4572000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solidFill>
                    <a:srgbClr val="FF9900"/>
                  </a:solidFill>
                </a:rPr>
                <a:t>IR</a:t>
              </a:r>
            </a:p>
          </p:txBody>
        </p:sp>
      </p:grpSp>
      <p:grpSp>
        <p:nvGrpSpPr>
          <p:cNvPr id="3" name="组合 54"/>
          <p:cNvGrpSpPr/>
          <p:nvPr/>
        </p:nvGrpSpPr>
        <p:grpSpPr>
          <a:xfrm>
            <a:off x="82550" y="2438400"/>
            <a:ext cx="1733550" cy="1371600"/>
            <a:chOff x="82550" y="2438400"/>
            <a:chExt cx="1733550" cy="1371600"/>
          </a:xfrm>
        </p:grpSpPr>
        <p:graphicFrame>
          <p:nvGraphicFramePr>
            <p:cNvPr id="113669" name="Object 3"/>
            <p:cNvGraphicFramePr>
              <a:graphicFrameLocks noChangeAspect="1"/>
            </p:cNvGraphicFramePr>
            <p:nvPr/>
          </p:nvGraphicFramePr>
          <p:xfrm>
            <a:off x="412750" y="2647950"/>
            <a:ext cx="1403350" cy="1162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0059" name="Chart" r:id="rId7" imgW="3648151" imgH="2495702" progId="Excel.Sheet.8">
                    <p:embed/>
                  </p:oleObj>
                </mc:Choice>
                <mc:Fallback>
                  <p:oleObj name="Chart" r:id="rId7" imgW="3648151" imgH="2495702" progId="Excel.Sheet.8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13446" t="5153" r="21802" b="6297"/>
                        <a:stretch>
                          <a:fillRect/>
                        </a:stretch>
                      </p:blipFill>
                      <p:spPr bwMode="auto">
                        <a:xfrm>
                          <a:off x="412750" y="2647950"/>
                          <a:ext cx="1403350" cy="11620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3674" name="Text Box 12"/>
            <p:cNvSpPr txBox="1">
              <a:spLocks noChangeArrowheads="1"/>
            </p:cNvSpPr>
            <p:nvPr/>
          </p:nvSpPr>
          <p:spPr bwMode="auto">
            <a:xfrm>
              <a:off x="1073150" y="3181350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0000FF"/>
                  </a:solidFill>
                </a:rPr>
                <a:t>ML</a:t>
              </a:r>
            </a:p>
          </p:txBody>
        </p:sp>
        <p:sp>
          <p:nvSpPr>
            <p:cNvPr id="113677" name="Text Box 16"/>
            <p:cNvSpPr txBox="1">
              <a:spLocks noChangeArrowheads="1"/>
            </p:cNvSpPr>
            <p:nvPr/>
          </p:nvSpPr>
          <p:spPr bwMode="auto">
            <a:xfrm>
              <a:off x="742950" y="2438400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000066"/>
                  </a:solidFill>
                </a:rPr>
                <a:t>NLP</a:t>
              </a:r>
            </a:p>
          </p:txBody>
        </p:sp>
        <p:sp>
          <p:nvSpPr>
            <p:cNvPr id="113678" name="Text Box 17"/>
            <p:cNvSpPr txBox="1">
              <a:spLocks noChangeArrowheads="1"/>
            </p:cNvSpPr>
            <p:nvPr/>
          </p:nvSpPr>
          <p:spPr bwMode="auto">
            <a:xfrm>
              <a:off x="357717" y="2597150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 dirty="0">
                  <a:solidFill>
                    <a:srgbClr val="FF9900"/>
                  </a:solidFill>
                </a:rPr>
                <a:t>IR</a:t>
              </a:r>
            </a:p>
          </p:txBody>
        </p:sp>
        <p:sp>
          <p:nvSpPr>
            <p:cNvPr id="113679" name="Text Box 18"/>
            <p:cNvSpPr txBox="1">
              <a:spLocks noChangeArrowheads="1"/>
            </p:cNvSpPr>
            <p:nvPr/>
          </p:nvSpPr>
          <p:spPr bwMode="auto">
            <a:xfrm>
              <a:off x="82550" y="3352800"/>
              <a:ext cx="660400" cy="304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b="1">
                  <a:solidFill>
                    <a:srgbClr val="FF0000"/>
                  </a:solidFill>
                </a:rPr>
                <a:t>DM</a:t>
              </a:r>
            </a:p>
          </p:txBody>
        </p:sp>
      </p:grpSp>
      <p:sp>
        <p:nvSpPr>
          <p:cNvPr id="123931" name="Text Box 27"/>
          <p:cNvSpPr txBox="1">
            <a:spLocks noChangeArrowheads="1"/>
          </p:cNvSpPr>
          <p:nvPr/>
        </p:nvSpPr>
        <p:spPr bwMode="auto">
          <a:xfrm>
            <a:off x="6356350" y="1905001"/>
            <a:ext cx="3384550" cy="3637919"/>
          </a:xfrm>
          <a:prstGeom prst="rect">
            <a:avLst/>
          </a:prstGeom>
          <a:solidFill>
            <a:srgbClr val="FFCC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Times New Roman" pitchFamily="18" charset="0"/>
              </a:rPr>
              <a:t>Latent </a:t>
            </a:r>
            <a:r>
              <a:rPr lang="en-US" altLang="zh-CN" dirty="0" err="1">
                <a:latin typeface="Times New Roman" pitchFamily="18" charset="0"/>
              </a:rPr>
              <a:t>Dirichlet</a:t>
            </a: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Co-clustering</a:t>
            </a:r>
          </a:p>
          <a:p>
            <a:pPr>
              <a:spcBef>
                <a:spcPct val="50000"/>
              </a:spcBef>
            </a:pPr>
            <a:r>
              <a:rPr lang="en-US" altLang="zh-CN" dirty="0" err="1" smtClean="0">
                <a:latin typeface="Times New Roman" pitchFamily="18" charset="0"/>
              </a:rPr>
              <a:t>Shafiei</a:t>
            </a:r>
            <a:r>
              <a:rPr lang="en-US" altLang="zh-CN" dirty="0" smtClean="0">
                <a:latin typeface="Times New Roman" pitchFamily="18" charset="0"/>
              </a:rPr>
              <a:t> and </a:t>
            </a:r>
            <a:r>
              <a:rPr lang="en-US" altLang="zh-CN" dirty="0" err="1" smtClean="0">
                <a:latin typeface="Times New Roman" pitchFamily="18" charset="0"/>
              </a:rPr>
              <a:t>Milios</a:t>
            </a:r>
            <a:endParaRPr lang="en-US" altLang="zh-CN" dirty="0">
              <a:latin typeface="Times New Roman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b="1" i="1" dirty="0">
              <a:latin typeface="Times New Roman" pitchFamily="18" charset="0"/>
            </a:endParaRPr>
          </a:p>
          <a:p>
            <a:pPr>
              <a:spcBef>
                <a:spcPct val="40000"/>
              </a:spcBef>
            </a:pPr>
            <a:r>
              <a:rPr lang="en-US" altLang="zh-CN" sz="1600" b="1" dirty="0">
                <a:latin typeface="Times New Roman" pitchFamily="18" charset="0"/>
              </a:rPr>
              <a:t>We present a generative model for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</a:rPr>
              <a:t>clustering documents and terms</a:t>
            </a:r>
            <a:r>
              <a:rPr lang="en-US" altLang="zh-CN" sz="1600" b="1" dirty="0">
                <a:latin typeface="Times New Roman" pitchFamily="18" charset="0"/>
              </a:rPr>
              <a:t>. Our model is a four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</a:rPr>
              <a:t>hierarchical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itchFamily="18" charset="0"/>
              </a:rPr>
              <a:t>bayesian</a:t>
            </a:r>
            <a:r>
              <a:rPr lang="en-US" altLang="zh-CN" sz="1600" b="1" dirty="0">
                <a:solidFill>
                  <a:srgbClr val="FF0000"/>
                </a:solidFill>
                <a:latin typeface="Times New Roman" pitchFamily="18" charset="0"/>
              </a:rPr>
              <a:t> model</a:t>
            </a:r>
            <a:r>
              <a:rPr lang="en-US" altLang="zh-CN" sz="1600" b="1" dirty="0">
                <a:latin typeface="Times New Roman" pitchFamily="18" charset="0"/>
              </a:rPr>
              <a:t>. We present efficient </a:t>
            </a:r>
            <a:r>
              <a:rPr lang="en-US" altLang="zh-CN" sz="1600" b="1" dirty="0">
                <a:solidFill>
                  <a:srgbClr val="0000FF"/>
                </a:solidFill>
                <a:latin typeface="Times New Roman" pitchFamily="18" charset="0"/>
              </a:rPr>
              <a:t>inference techniques </a:t>
            </a:r>
            <a:r>
              <a:rPr lang="en-US" altLang="zh-CN" sz="1600" b="1" dirty="0">
                <a:latin typeface="Times New Roman" pitchFamily="18" charset="0"/>
              </a:rPr>
              <a:t>based on </a:t>
            </a:r>
            <a:r>
              <a:rPr lang="en-US" altLang="zh-CN" sz="1600" b="1" dirty="0" err="1">
                <a:solidFill>
                  <a:srgbClr val="0000FF"/>
                </a:solidFill>
                <a:latin typeface="Times New Roman" pitchFamily="18" charset="0"/>
              </a:rPr>
              <a:t>Markow</a:t>
            </a:r>
            <a:r>
              <a:rPr lang="en-US" altLang="zh-CN" sz="1600" b="1" dirty="0">
                <a:solidFill>
                  <a:srgbClr val="0000FF"/>
                </a:solidFill>
                <a:latin typeface="Times New Roman" pitchFamily="18" charset="0"/>
              </a:rPr>
              <a:t> Chain Monte Carlo.</a:t>
            </a:r>
            <a:r>
              <a:rPr lang="en-US" altLang="zh-CN" sz="1600" b="1" dirty="0">
                <a:latin typeface="Times New Roman" pitchFamily="18" charset="0"/>
              </a:rPr>
              <a:t> We report results in document modeling, document and terms clustering …</a:t>
            </a:r>
          </a:p>
          <a:p>
            <a:endParaRPr lang="en-US" altLang="zh-CN" sz="1600" b="1" dirty="0">
              <a:latin typeface="Times New Roman" pitchFamily="18" charset="0"/>
            </a:endParaRPr>
          </a:p>
        </p:txBody>
      </p:sp>
      <p:sp>
        <p:nvSpPr>
          <p:cNvPr id="123932" name="Text Box 28"/>
          <p:cNvSpPr txBox="1">
            <a:spLocks noChangeArrowheads="1"/>
          </p:cNvSpPr>
          <p:nvPr/>
        </p:nvSpPr>
        <p:spPr bwMode="auto">
          <a:xfrm>
            <a:off x="2517775" y="2438401"/>
            <a:ext cx="11557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ICDM  0.23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KDD    0.19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….</a:t>
            </a:r>
          </a:p>
        </p:txBody>
      </p:sp>
      <p:sp>
        <p:nvSpPr>
          <p:cNvPr id="123933" name="Text Box 29"/>
          <p:cNvSpPr txBox="1">
            <a:spLocks noChangeArrowheads="1"/>
          </p:cNvSpPr>
          <p:nvPr/>
        </p:nvSpPr>
        <p:spPr bwMode="auto">
          <a:xfrm>
            <a:off x="2517775" y="2946401"/>
            <a:ext cx="1444625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mining           0.23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clustering      0.19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classification 0.17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….</a:t>
            </a:r>
          </a:p>
        </p:txBody>
      </p:sp>
      <p:sp>
        <p:nvSpPr>
          <p:cNvPr id="123935" name="Text Box 31"/>
          <p:cNvSpPr txBox="1">
            <a:spLocks noChangeArrowheads="1"/>
          </p:cNvSpPr>
          <p:nvPr/>
        </p:nvSpPr>
        <p:spPr bwMode="auto">
          <a:xfrm>
            <a:off x="2517775" y="4495801"/>
            <a:ext cx="1155700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ICML  0.23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NIPS 0.19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….</a:t>
            </a:r>
          </a:p>
        </p:txBody>
      </p:sp>
      <p:sp>
        <p:nvSpPr>
          <p:cNvPr id="123936" name="Text Box 32"/>
          <p:cNvSpPr txBox="1">
            <a:spLocks noChangeArrowheads="1"/>
          </p:cNvSpPr>
          <p:nvPr/>
        </p:nvSpPr>
        <p:spPr bwMode="auto">
          <a:xfrm>
            <a:off x="2517775" y="5003801"/>
            <a:ext cx="1444625" cy="6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model      0.23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learning   0.19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boost       0.17</a:t>
            </a:r>
          </a:p>
          <a:p>
            <a:pPr>
              <a:lnSpc>
                <a:spcPct val="80000"/>
              </a:lnSpc>
            </a:pPr>
            <a:r>
              <a:rPr lang="en-US" altLang="zh-CN" sz="1200">
                <a:latin typeface="Times New Roman" pitchFamily="18" charset="0"/>
              </a:rPr>
              <a:t>….</a:t>
            </a:r>
          </a:p>
        </p:txBody>
      </p:sp>
      <p:sp>
        <p:nvSpPr>
          <p:cNvPr id="123938" name="Rectangle 34"/>
          <p:cNvSpPr>
            <a:spLocks noChangeArrowheads="1"/>
          </p:cNvSpPr>
          <p:nvPr/>
        </p:nvSpPr>
        <p:spPr bwMode="auto">
          <a:xfrm>
            <a:off x="2572808" y="2463800"/>
            <a:ext cx="990600" cy="4572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39" name="Rectangle 35"/>
          <p:cNvSpPr>
            <a:spLocks noChangeArrowheads="1"/>
          </p:cNvSpPr>
          <p:nvPr/>
        </p:nvSpPr>
        <p:spPr bwMode="auto">
          <a:xfrm>
            <a:off x="2572808" y="2971800"/>
            <a:ext cx="1265767" cy="609600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41" name="Rectangle 37"/>
          <p:cNvSpPr>
            <a:spLocks noChangeArrowheads="1"/>
          </p:cNvSpPr>
          <p:nvPr/>
        </p:nvSpPr>
        <p:spPr bwMode="auto">
          <a:xfrm>
            <a:off x="2545292" y="5029200"/>
            <a:ext cx="1265767" cy="609600"/>
          </a:xfrm>
          <a:prstGeom prst="rect">
            <a:avLst/>
          </a:prstGeom>
          <a:noFill/>
          <a:ln w="2540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43" name="Rectangle 39"/>
          <p:cNvSpPr>
            <a:spLocks noChangeArrowheads="1"/>
          </p:cNvSpPr>
          <p:nvPr/>
        </p:nvSpPr>
        <p:spPr bwMode="auto">
          <a:xfrm>
            <a:off x="2545292" y="4495800"/>
            <a:ext cx="990600" cy="495300"/>
          </a:xfrm>
          <a:prstGeom prst="rect">
            <a:avLst/>
          </a:prstGeom>
          <a:noFill/>
          <a:ln w="2540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3944" name="Text Box 40"/>
          <p:cNvSpPr txBox="1">
            <a:spLocks noChangeArrowheads="1"/>
          </p:cNvSpPr>
          <p:nvPr/>
        </p:nvSpPr>
        <p:spPr bwMode="auto">
          <a:xfrm>
            <a:off x="1926167" y="250190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itchFamily="18" charset="0"/>
              </a:rPr>
              <a:t>P(c|z)</a:t>
            </a:r>
          </a:p>
        </p:txBody>
      </p:sp>
      <p:sp>
        <p:nvSpPr>
          <p:cNvPr id="123945" name="Text Box 41"/>
          <p:cNvSpPr txBox="1">
            <a:spLocks noChangeArrowheads="1"/>
          </p:cNvSpPr>
          <p:nvPr/>
        </p:nvSpPr>
        <p:spPr bwMode="auto">
          <a:xfrm>
            <a:off x="1898650" y="309245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itchFamily="18" charset="0"/>
              </a:rPr>
              <a:t>P(w|z)</a:t>
            </a:r>
          </a:p>
        </p:txBody>
      </p:sp>
      <p:sp>
        <p:nvSpPr>
          <p:cNvPr id="123947" name="Text Box 43"/>
          <p:cNvSpPr txBox="1">
            <a:spLocks noChangeArrowheads="1"/>
          </p:cNvSpPr>
          <p:nvPr/>
        </p:nvSpPr>
        <p:spPr bwMode="auto">
          <a:xfrm>
            <a:off x="1926167" y="452120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itchFamily="18" charset="0"/>
              </a:rPr>
              <a:t>P(c|z)</a:t>
            </a:r>
          </a:p>
        </p:txBody>
      </p:sp>
      <p:sp>
        <p:nvSpPr>
          <p:cNvPr id="123948" name="Text Box 44"/>
          <p:cNvSpPr txBox="1">
            <a:spLocks noChangeArrowheads="1"/>
          </p:cNvSpPr>
          <p:nvPr/>
        </p:nvSpPr>
        <p:spPr bwMode="auto">
          <a:xfrm>
            <a:off x="1898650" y="5111750"/>
            <a:ext cx="7429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600">
                <a:latin typeface="Times New Roman" pitchFamily="18" charset="0"/>
              </a:rPr>
              <a:t>P(w|z)</a:t>
            </a:r>
          </a:p>
        </p:txBody>
      </p:sp>
      <p:sp>
        <p:nvSpPr>
          <p:cNvPr id="123950" name="Line 46"/>
          <p:cNvSpPr>
            <a:spLocks noChangeShapeType="1"/>
          </p:cNvSpPr>
          <p:nvPr/>
        </p:nvSpPr>
        <p:spPr bwMode="auto">
          <a:xfrm flipV="1">
            <a:off x="577850" y="2667000"/>
            <a:ext cx="1403350" cy="685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1" name="Line 47"/>
          <p:cNvSpPr>
            <a:spLocks noChangeShapeType="1"/>
          </p:cNvSpPr>
          <p:nvPr/>
        </p:nvSpPr>
        <p:spPr bwMode="auto">
          <a:xfrm flipV="1">
            <a:off x="577850" y="3276600"/>
            <a:ext cx="1403350" cy="76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3" name="Line 49"/>
          <p:cNvSpPr>
            <a:spLocks noChangeShapeType="1"/>
          </p:cNvSpPr>
          <p:nvPr/>
        </p:nvSpPr>
        <p:spPr bwMode="auto">
          <a:xfrm flipV="1">
            <a:off x="1238250" y="4724400"/>
            <a:ext cx="742950" cy="1524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4" name="Line 50"/>
          <p:cNvSpPr>
            <a:spLocks noChangeShapeType="1"/>
          </p:cNvSpPr>
          <p:nvPr/>
        </p:nvSpPr>
        <p:spPr bwMode="auto">
          <a:xfrm>
            <a:off x="1238250" y="4876800"/>
            <a:ext cx="742950" cy="381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6" name="Line 52"/>
          <p:cNvSpPr>
            <a:spLocks noChangeShapeType="1"/>
          </p:cNvSpPr>
          <p:nvPr/>
        </p:nvSpPr>
        <p:spPr bwMode="auto">
          <a:xfrm>
            <a:off x="3714749" y="2590799"/>
            <a:ext cx="2662257" cy="436557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7" name="Line 53"/>
          <p:cNvSpPr>
            <a:spLocks noChangeShapeType="1"/>
          </p:cNvSpPr>
          <p:nvPr/>
        </p:nvSpPr>
        <p:spPr bwMode="auto">
          <a:xfrm>
            <a:off x="3879850" y="3276599"/>
            <a:ext cx="2570183" cy="33496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8" name="Line 54"/>
          <p:cNvSpPr>
            <a:spLocks noChangeShapeType="1"/>
          </p:cNvSpPr>
          <p:nvPr/>
        </p:nvSpPr>
        <p:spPr bwMode="auto">
          <a:xfrm flipV="1">
            <a:off x="3632200" y="3173408"/>
            <a:ext cx="3767171" cy="1550989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59" name="Line 55"/>
          <p:cNvSpPr>
            <a:spLocks noChangeShapeType="1"/>
          </p:cNvSpPr>
          <p:nvPr/>
        </p:nvSpPr>
        <p:spPr bwMode="auto">
          <a:xfrm flipV="1">
            <a:off x="3879850" y="4378338"/>
            <a:ext cx="2533670" cy="955662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3970" name="Text Box 66"/>
          <p:cNvSpPr txBox="1">
            <a:spLocks noChangeArrowheads="1"/>
          </p:cNvSpPr>
          <p:nvPr/>
        </p:nvSpPr>
        <p:spPr bwMode="auto">
          <a:xfrm>
            <a:off x="6361151" y="3429000"/>
            <a:ext cx="1403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latin typeface="Times New Roman" pitchFamily="18" charset="0"/>
              </a:rPr>
              <a:t>clustering</a:t>
            </a:r>
          </a:p>
        </p:txBody>
      </p:sp>
      <p:sp>
        <p:nvSpPr>
          <p:cNvPr id="123971" name="Text Box 67"/>
          <p:cNvSpPr txBox="1">
            <a:spLocks noChangeArrowheads="1"/>
          </p:cNvSpPr>
          <p:nvPr/>
        </p:nvSpPr>
        <p:spPr bwMode="auto">
          <a:xfrm>
            <a:off x="6324638" y="4159260"/>
            <a:ext cx="1403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itchFamily="18" charset="0"/>
              </a:rPr>
              <a:t>inference</a:t>
            </a:r>
          </a:p>
        </p:txBody>
      </p:sp>
      <p:sp>
        <p:nvSpPr>
          <p:cNvPr id="123972" name="Text Box 68"/>
          <p:cNvSpPr txBox="1">
            <a:spLocks noChangeArrowheads="1"/>
          </p:cNvSpPr>
          <p:nvPr/>
        </p:nvSpPr>
        <p:spPr bwMode="auto">
          <a:xfrm>
            <a:off x="6352623" y="2822004"/>
            <a:ext cx="104674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 smtClean="0">
                <a:latin typeface="Times New Roman" pitchFamily="18" charset="0"/>
              </a:rPr>
              <a:t>ICDM</a:t>
            </a:r>
            <a:endParaRPr lang="en-US" altLang="zh-CN" b="1" i="1" dirty="0">
              <a:latin typeface="Times New Roman" pitchFamily="18" charset="0"/>
            </a:endParaRPr>
          </a:p>
        </p:txBody>
      </p:sp>
      <p:sp>
        <p:nvSpPr>
          <p:cNvPr id="42" name="Text Box 68"/>
          <p:cNvSpPr txBox="1">
            <a:spLocks noChangeArrowheads="1"/>
          </p:cNvSpPr>
          <p:nvPr/>
        </p:nvSpPr>
        <p:spPr bwMode="auto">
          <a:xfrm>
            <a:off x="6632598" y="1457298"/>
            <a:ext cx="140335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latin typeface="Times New Roman" pitchFamily="18" charset="0"/>
              </a:rPr>
              <a:t>Paper</a:t>
            </a:r>
            <a:endParaRPr lang="en-US" altLang="zh-CN" b="1" dirty="0">
              <a:latin typeface="Times New Roman" pitchFamily="18" charset="0"/>
            </a:endParaRPr>
          </a:p>
        </p:txBody>
      </p:sp>
      <p:sp>
        <p:nvSpPr>
          <p:cNvPr id="43" name="Text Box 68"/>
          <p:cNvSpPr txBox="1">
            <a:spLocks noChangeArrowheads="1"/>
          </p:cNvSpPr>
          <p:nvPr/>
        </p:nvSpPr>
        <p:spPr bwMode="auto">
          <a:xfrm>
            <a:off x="7362858" y="2808278"/>
            <a:ext cx="1058877" cy="4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i="1" dirty="0" smtClean="0">
                <a:latin typeface="Times New Roman" pitchFamily="18" charset="0"/>
              </a:rPr>
              <a:t>NIPS</a:t>
            </a:r>
            <a:endParaRPr lang="en-US" altLang="zh-CN" b="1" i="1" dirty="0">
              <a:latin typeface="Times New Roman" pitchFamily="18" charset="0"/>
            </a:endParaRPr>
          </a:p>
        </p:txBody>
      </p:sp>
      <p:sp>
        <p:nvSpPr>
          <p:cNvPr id="45" name="Line 54"/>
          <p:cNvSpPr>
            <a:spLocks noChangeShapeType="1"/>
          </p:cNvSpPr>
          <p:nvPr/>
        </p:nvSpPr>
        <p:spPr bwMode="auto">
          <a:xfrm flipV="1">
            <a:off x="3675045" y="3136895"/>
            <a:ext cx="2665449" cy="1533545"/>
          </a:xfrm>
          <a:prstGeom prst="line">
            <a:avLst/>
          </a:prstGeom>
          <a:noFill/>
          <a:ln w="9525">
            <a:solidFill>
              <a:srgbClr val="3366FF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custDataLst>
      <p:tags r:id="rId2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32" grpId="0"/>
      <p:bldP spid="123933" grpId="0"/>
      <p:bldP spid="123935" grpId="0"/>
      <p:bldP spid="123936" grpId="0"/>
      <p:bldP spid="123938" grpId="0" animBg="1"/>
      <p:bldP spid="123939" grpId="0" animBg="1"/>
      <p:bldP spid="123941" grpId="0" animBg="1"/>
      <p:bldP spid="123943" grpId="0" animBg="1"/>
      <p:bldP spid="123944" grpId="0"/>
      <p:bldP spid="123945" grpId="0"/>
      <p:bldP spid="123947" grpId="0"/>
      <p:bldP spid="123948" grpId="0"/>
      <p:bldP spid="123950" grpId="0" animBg="1"/>
      <p:bldP spid="123951" grpId="0" animBg="1"/>
      <p:bldP spid="123953" grpId="0" animBg="1"/>
      <p:bldP spid="123954" grpId="0" animBg="1"/>
      <p:bldP spid="123956" grpId="0" animBg="1"/>
      <p:bldP spid="123957" grpId="0" animBg="1"/>
      <p:bldP spid="123958" grpId="0" animBg="1"/>
      <p:bldP spid="123958" grpId="1" animBg="1"/>
      <p:bldP spid="123959" grpId="0" animBg="1"/>
      <p:bldP spid="123970" grpId="0"/>
      <p:bldP spid="123970" grpId="1"/>
      <p:bldP spid="123971" grpId="0"/>
      <p:bldP spid="123971" grpId="1"/>
      <p:bldP spid="123972" grpId="0"/>
      <p:bldP spid="43" grpId="0"/>
      <p:bldP spid="43" grpId="1"/>
      <p:bldP spid="4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938851" y="1603350"/>
            <a:ext cx="2263806" cy="47467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zh-CN" sz="1400" dirty="0" smtClean="0">
                <a:solidFill>
                  <a:srgbClr val="0000CC"/>
                </a:solidFill>
              </a:rPr>
              <a:t>Random walk over the academic network</a:t>
            </a:r>
            <a:endParaRPr lang="zh-CN" altLang="en-US" sz="1400" dirty="0">
              <a:solidFill>
                <a:srgbClr val="0000CC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49395" y="1639863"/>
            <a:ext cx="1898676" cy="47467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 algn="ctr">
              <a:defRPr/>
            </a:pPr>
            <a:r>
              <a:rPr lang="en-US" altLang="zh-CN" sz="1400" dirty="0" smtClean="0">
                <a:solidFill>
                  <a:srgbClr val="0000CC"/>
                </a:solidFill>
              </a:rPr>
              <a:t>Modeling academic network with topics</a:t>
            </a:r>
            <a:endParaRPr lang="zh-CN" altLang="en-US" sz="1400" dirty="0">
              <a:solidFill>
                <a:srgbClr val="0000CC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284" y="188913"/>
            <a:ext cx="9245661" cy="792162"/>
          </a:xfrm>
        </p:spPr>
        <p:txBody>
          <a:bodyPr/>
          <a:lstStyle/>
          <a:p>
            <a:r>
              <a:rPr lang="en-US" smtClean="0"/>
              <a:t>(2) Integrating with Random Walk</a:t>
            </a:r>
            <a:r>
              <a:rPr lang="en-US" baseline="30000" smtClean="0"/>
              <a:t>[1]</a:t>
            </a:r>
            <a:endParaRPr lang="en-US" baseline="30000" dirty="0"/>
          </a:p>
        </p:txBody>
      </p:sp>
      <p:graphicFrame>
        <p:nvGraphicFramePr>
          <p:cNvPr id="117768" name="Object 8"/>
          <p:cNvGraphicFramePr>
            <a:graphicFrameLocks noChangeAspect="1"/>
          </p:cNvGraphicFramePr>
          <p:nvPr/>
        </p:nvGraphicFramePr>
        <p:xfrm>
          <a:off x="5975364" y="2552688"/>
          <a:ext cx="2555910" cy="23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76" name="Visio" r:id="rId5" imgW="7028307" imgH="7154799" progId="Visio.Drawing.11">
                  <p:embed/>
                </p:oleObj>
              </mc:Choice>
              <mc:Fallback>
                <p:oleObj name="Visio" r:id="rId5" imgW="7028307" imgH="7154799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5364" y="2552688"/>
                        <a:ext cx="2555910" cy="2368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5610234" y="2114532"/>
            <a:ext cx="3067092" cy="306709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4843461" y="3392487"/>
            <a:ext cx="766773" cy="5476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>
                <a:solidFill>
                  <a:srgbClr val="C00000"/>
                </a:solidFill>
              </a:rPr>
              <a:t>+</a:t>
            </a:r>
            <a:endParaRPr lang="zh-CN" altLang="en-US" sz="7200" dirty="0">
              <a:solidFill>
                <a:srgbClr val="C00000"/>
              </a:solidFill>
            </a:endParaRPr>
          </a:p>
        </p:txBody>
      </p:sp>
      <p:sp>
        <p:nvSpPr>
          <p:cNvPr id="18" name="矩形 23"/>
          <p:cNvSpPr/>
          <p:nvPr/>
        </p:nvSpPr>
        <p:spPr>
          <a:xfrm>
            <a:off x="1009596" y="5400702"/>
            <a:ext cx="3395709" cy="7302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0000CC"/>
                </a:solidFill>
              </a:rPr>
              <a:t>Author-Conference-Topic Model [Tang et al., 08]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8375" y="2625714"/>
            <a:ext cx="3833865" cy="2488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Oval 6"/>
          <p:cNvSpPr>
            <a:spLocks noChangeArrowheads="1"/>
          </p:cNvSpPr>
          <p:nvPr/>
        </p:nvSpPr>
        <p:spPr bwMode="auto">
          <a:xfrm>
            <a:off x="721862" y="2151046"/>
            <a:ext cx="4085086" cy="3067092"/>
          </a:xfrm>
          <a:prstGeom prst="ellips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矩形 2"/>
          <p:cNvSpPr>
            <a:spLocks noChangeArrowheads="1"/>
          </p:cNvSpPr>
          <p:nvPr/>
        </p:nvSpPr>
        <p:spPr bwMode="auto">
          <a:xfrm>
            <a:off x="0" y="6396337"/>
            <a:ext cx="9906000" cy="461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zh-CN" sz="1200"/>
              <a:t>[1] </a:t>
            </a:r>
            <a:r>
              <a:rPr lang="en-US" altLang="zh-CN" sz="1200" smtClean="0"/>
              <a:t>J. Tang, J. Zhang, R. Jin, Z. Yang, K. Cai, L. Zhang, and Z. Su. Topic Level Expertise Search over Heterogeneous Networks. Machine Learning Journal, Volume 82, Issue 2 (2011), Pages 211-237</a:t>
            </a:r>
            <a:r>
              <a:rPr lang="da-DK" altLang="zh-CN" sz="1200" smtClean="0"/>
              <a:t>.</a:t>
            </a:r>
            <a:endParaRPr lang="zh-CN" altLang="en-US" sz="1200"/>
          </a:p>
        </p:txBody>
      </p:sp>
    </p:spTree>
    <p:custDataLst>
      <p:tags r:id="rId2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5"/>
          <p:cNvSpPr>
            <a:spLocks noGrp="1" noChangeArrowheads="1"/>
          </p:cNvSpPr>
          <p:nvPr>
            <p:ph type="title"/>
          </p:nvPr>
        </p:nvSpPr>
        <p:spPr>
          <a:xfrm>
            <a:off x="541735" y="654012"/>
            <a:ext cx="8420100" cy="936625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Outline</a:t>
            </a:r>
            <a:endParaRPr lang="zh-CN" altLang="en-US" dirty="0" smtClean="0"/>
          </a:p>
        </p:txBody>
      </p:sp>
      <p:sp>
        <p:nvSpPr>
          <p:cNvPr id="4099" name="Rectangle 4"/>
          <p:cNvSpPr>
            <a:spLocks noGrp="1" noChangeArrowheads="1"/>
          </p:cNvSpPr>
          <p:nvPr>
            <p:ph idx="1"/>
          </p:nvPr>
        </p:nvSpPr>
        <p:spPr>
          <a:xfrm>
            <a:off x="717491" y="1868448"/>
            <a:ext cx="8739643" cy="4013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zh-CN" dirty="0" err="1" smtClean="0"/>
              <a:t>ArnetMiner</a:t>
            </a:r>
            <a:r>
              <a:rPr lang="en-US" altLang="zh-CN" dirty="0" smtClean="0"/>
              <a:t>: Academic Social Network</a:t>
            </a:r>
          </a:p>
          <a:p>
            <a:pPr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Core Techniques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dirty="0" smtClean="0"/>
              <a:t>Knowledge Acquisition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smtClean="0"/>
              <a:t>Modeling and Heterogeneous </a:t>
            </a:r>
            <a:r>
              <a:rPr lang="en-US" altLang="zh-CN" dirty="0" smtClean="0"/>
              <a:t>Ranking</a:t>
            </a:r>
          </a:p>
          <a:p>
            <a:pPr lvl="1" eaLnBrk="1" hangingPunct="1">
              <a:lnSpc>
                <a:spcPct val="90000"/>
              </a:lnSpc>
              <a:spcBef>
                <a:spcPts val="1800"/>
              </a:spcBef>
              <a:defRPr/>
            </a:pPr>
            <a:r>
              <a:rPr lang="en-US" altLang="zh-CN" b="1" smtClean="0">
                <a:solidFill>
                  <a:srgbClr val="FF0000"/>
                </a:solidFill>
              </a:rPr>
              <a:t>Social Network Analysis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4" y="288882"/>
            <a:ext cx="9363075" cy="792162"/>
          </a:xfrm>
        </p:spPr>
        <p:txBody>
          <a:bodyPr/>
          <a:lstStyle/>
          <a:p>
            <a:r>
              <a:rPr lang="en-US" altLang="zh-CN" b="1" smtClean="0">
                <a:solidFill>
                  <a:srgbClr val="C00000"/>
                </a:solidFill>
              </a:rPr>
              <a:t>CT3: </a:t>
            </a:r>
            <a:r>
              <a:rPr lang="en-US" altLang="zh-CN" smtClean="0"/>
              <a:t>Social Network Analysis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2800" smtClean="0"/>
              <a:t>(KDD’09, ’10, ’11, DMKD’12, </a:t>
            </a:r>
            <a:r>
              <a:rPr lang="en-US" altLang="zh-CN" sz="2800" dirty="0" err="1" smtClean="0"/>
              <a:t>JIS</a:t>
            </a:r>
            <a:r>
              <a:rPr lang="en-US" altLang="zh-CN" sz="2800" dirty="0" smtClean="0"/>
              <a:t>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797" y="1749401"/>
            <a:ext cx="7447499" cy="4564125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zh-CN" sz="2000" b="1" smtClean="0">
                <a:solidFill>
                  <a:srgbClr val="C00000"/>
                </a:solidFill>
              </a:rPr>
              <a:t>User modeling:</a:t>
            </a:r>
            <a:r>
              <a:rPr lang="en-US" altLang="zh-CN" sz="2000" smtClean="0">
                <a:solidFill>
                  <a:srgbClr val="0000CC"/>
                </a:solidFill>
              </a:rPr>
              <a:t> can we model and forcast users’ behaviors?</a:t>
            </a:r>
            <a:endParaRPr lang="zh-CN" altLang="en-US" sz="2000" smtClean="0">
              <a:solidFill>
                <a:srgbClr val="0000CC"/>
              </a:solidFill>
            </a:endParaRPr>
          </a:p>
          <a:p>
            <a:pPr>
              <a:spcBef>
                <a:spcPts val="1800"/>
              </a:spcBef>
            </a:pPr>
            <a:r>
              <a:rPr lang="en-US" altLang="zh-CN" sz="2000" b="1" smtClean="0">
                <a:solidFill>
                  <a:srgbClr val="C00000"/>
                </a:solidFill>
              </a:rPr>
              <a:t>Influence: </a:t>
            </a:r>
            <a:r>
              <a:rPr lang="en-US" altLang="zh-CN" sz="2000" smtClean="0">
                <a:solidFill>
                  <a:srgbClr val="0000CC"/>
                </a:solidFill>
              </a:rPr>
              <a:t>how </a:t>
            </a:r>
            <a:r>
              <a:rPr lang="en-US" altLang="zh-CN" sz="2000" dirty="0" smtClean="0">
                <a:solidFill>
                  <a:srgbClr val="0000CC"/>
                </a:solidFill>
              </a:rPr>
              <a:t>to quantify the influence between users?</a:t>
            </a:r>
          </a:p>
          <a:p>
            <a:pPr>
              <a:spcBef>
                <a:spcPts val="1800"/>
              </a:spcBef>
            </a:pPr>
            <a:r>
              <a:rPr lang="en-US" altLang="zh-CN" sz="2000" b="1" smtClean="0">
                <a:solidFill>
                  <a:srgbClr val="C00000"/>
                </a:solidFill>
              </a:rPr>
              <a:t>Tie: </a:t>
            </a:r>
            <a:r>
              <a:rPr lang="en-US" altLang="zh-CN" sz="2000" smtClean="0">
                <a:solidFill>
                  <a:srgbClr val="0000CC"/>
                </a:solidFill>
              </a:rPr>
              <a:t>what </a:t>
            </a:r>
            <a:r>
              <a:rPr lang="en-US" altLang="zh-CN" sz="2000" dirty="0" smtClean="0">
                <a:solidFill>
                  <a:srgbClr val="0000CC"/>
                </a:solidFill>
              </a:rPr>
              <a:t>is the relationship between </a:t>
            </a:r>
            <a:r>
              <a:rPr lang="en-US" altLang="zh-CN" sz="2000" smtClean="0">
                <a:solidFill>
                  <a:srgbClr val="0000CC"/>
                </a:solidFill>
              </a:rPr>
              <a:t>users?</a:t>
            </a:r>
          </a:p>
          <a:p>
            <a:pPr>
              <a:spcBef>
                <a:spcPts val="1800"/>
              </a:spcBef>
            </a:pPr>
            <a:r>
              <a:rPr lang="en-US" altLang="zh-CN" sz="2000" b="1" smtClean="0">
                <a:solidFill>
                  <a:srgbClr val="C00000"/>
                </a:solidFill>
              </a:rPr>
              <a:t>Community: </a:t>
            </a:r>
            <a:r>
              <a:rPr lang="en-US" altLang="zh-CN" sz="2000" smtClean="0">
                <a:solidFill>
                  <a:srgbClr val="0000CC"/>
                </a:solidFill>
              </a:rPr>
              <a:t>which (core) communities determine the evolution of the network structrure? </a:t>
            </a:r>
            <a:endParaRPr lang="en-US" altLang="zh-CN" sz="2000" dirty="0" smtClean="0">
              <a:solidFill>
                <a:srgbClr val="0000CC"/>
              </a:solidFill>
            </a:endParaRPr>
          </a:p>
        </p:txBody>
      </p:sp>
      <p:graphicFrame>
        <p:nvGraphicFramePr>
          <p:cNvPr id="349186" name="Object 2"/>
          <p:cNvGraphicFramePr>
            <a:graphicFrameLocks noChangeAspect="1"/>
          </p:cNvGraphicFramePr>
          <p:nvPr/>
        </p:nvGraphicFramePr>
        <p:xfrm>
          <a:off x="5601072" y="3673946"/>
          <a:ext cx="4212468" cy="310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8" name="Visio" r:id="rId3" imgW="4051320" imgH="2984927" progId="Visio.Drawing.11">
                  <p:embed/>
                </p:oleObj>
              </mc:Choice>
              <mc:Fallback>
                <p:oleObj name="Visio" r:id="rId3" imgW="4051320" imgH="2984927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072" y="3673946"/>
                        <a:ext cx="4212468" cy="310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57"/>
          <p:cNvGrpSpPr/>
          <p:nvPr/>
        </p:nvGrpSpPr>
        <p:grpSpPr>
          <a:xfrm>
            <a:off x="330200" y="2235932"/>
            <a:ext cx="2806700" cy="2687638"/>
            <a:chOff x="304800" y="2362200"/>
            <a:chExt cx="2590800" cy="2687638"/>
          </a:xfrm>
        </p:grpSpPr>
        <p:grpSp>
          <p:nvGrpSpPr>
            <p:cNvPr id="3" name="组合 52"/>
            <p:cNvGrpSpPr/>
            <p:nvPr/>
          </p:nvGrpSpPr>
          <p:grpSpPr>
            <a:xfrm>
              <a:off x="304800" y="2362200"/>
              <a:ext cx="2590800" cy="2687638"/>
              <a:chOff x="304800" y="2265362"/>
              <a:chExt cx="2590800" cy="2687638"/>
            </a:xfrm>
          </p:grpSpPr>
          <p:pic>
            <p:nvPicPr>
              <p:cNvPr id="2052" name="Picture 4" descr="C:\Users\Julius\Desktop\temp\initial.pn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04800" y="2265362"/>
                <a:ext cx="2590800" cy="268763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</p:pic>
          <p:sp>
            <p:nvSpPr>
              <p:cNvPr id="41" name="矩形 40"/>
              <p:cNvSpPr/>
              <p:nvPr/>
            </p:nvSpPr>
            <p:spPr>
              <a:xfrm>
                <a:off x="1219200" y="2667000"/>
                <a:ext cx="762000" cy="53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tx1"/>
                    </a:solidFill>
                  </a:rPr>
                  <a:t>John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04800" y="2362201"/>
              <a:ext cx="1143000" cy="380999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Time </a:t>
              </a:r>
              <a:r>
                <a:rPr lang="en-US" altLang="zh-CN" sz="2400" i="1" dirty="0" smtClean="0"/>
                <a:t>t</a:t>
              </a:r>
              <a:endParaRPr lang="zh-CN" altLang="en-US" sz="2400" i="1" dirty="0"/>
            </a:p>
          </p:txBody>
        </p:sp>
      </p:grpSp>
      <p:grpSp>
        <p:nvGrpSpPr>
          <p:cNvPr id="4" name="组合 59"/>
          <p:cNvGrpSpPr/>
          <p:nvPr/>
        </p:nvGrpSpPr>
        <p:grpSpPr>
          <a:xfrm>
            <a:off x="4953000" y="2083532"/>
            <a:ext cx="4292600" cy="3048000"/>
            <a:chOff x="4572000" y="2133600"/>
            <a:chExt cx="3962400" cy="3048000"/>
          </a:xfrm>
        </p:grpSpPr>
        <p:grpSp>
          <p:nvGrpSpPr>
            <p:cNvPr id="5" name="组合 51"/>
            <p:cNvGrpSpPr/>
            <p:nvPr/>
          </p:nvGrpSpPr>
          <p:grpSpPr>
            <a:xfrm>
              <a:off x="4572000" y="2133600"/>
              <a:ext cx="3962400" cy="3048000"/>
              <a:chOff x="4572000" y="2133600"/>
              <a:chExt cx="3962400" cy="3048000"/>
            </a:xfrm>
          </p:grpSpPr>
          <p:pic>
            <p:nvPicPr>
              <p:cNvPr id="63" name="Picture 3" descr="C:\Users\Julius\Desktop\temp\people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4572000" y="2133600"/>
                <a:ext cx="3962400" cy="304800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</p:pic>
          <p:sp>
            <p:nvSpPr>
              <p:cNvPr id="64" name="矩形 63"/>
              <p:cNvSpPr/>
              <p:nvPr/>
            </p:nvSpPr>
            <p:spPr>
              <a:xfrm>
                <a:off x="5257800" y="2819400"/>
                <a:ext cx="762000" cy="533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>
                    <a:solidFill>
                      <a:schemeClr val="tx1"/>
                    </a:solidFill>
                  </a:rPr>
                  <a:t>John</a:t>
                </a:r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4572000" y="2133600"/>
              <a:ext cx="1371600" cy="381000"/>
            </a:xfrm>
            <a:prstGeom prst="rect">
              <a:avLst/>
            </a:prstGeom>
            <a:noFill/>
            <a:ln>
              <a:solidFill>
                <a:srgbClr val="0000CC"/>
              </a:solidFill>
            </a:ln>
          </p:spPr>
          <p:txBody>
            <a:bodyPr wrap="square" rtlCol="0" anchor="ctr">
              <a:noAutofit/>
            </a:bodyPr>
            <a:lstStyle/>
            <a:p>
              <a:r>
                <a:rPr lang="en-US" altLang="zh-CN" sz="2400" dirty="0" smtClean="0"/>
                <a:t>Time </a:t>
              </a:r>
              <a:r>
                <a:rPr lang="en-US" altLang="zh-CN" sz="2400" i="1" dirty="0" smtClean="0"/>
                <a:t>t+1</a:t>
              </a:r>
              <a:endParaRPr lang="zh-CN" altLang="en-US" sz="2400" i="1" dirty="0"/>
            </a:p>
          </p:txBody>
        </p:sp>
      </p:grpSp>
      <p:cxnSp>
        <p:nvCxnSpPr>
          <p:cNvPr id="36" name="直接连接符 35"/>
          <p:cNvCxnSpPr/>
          <p:nvPr/>
        </p:nvCxnSpPr>
        <p:spPr>
          <a:xfrm rot="5400000">
            <a:off x="5534025" y="4480657"/>
            <a:ext cx="1066800" cy="82550"/>
          </a:xfrm>
          <a:prstGeom prst="lin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3" name="右箭头 12"/>
          <p:cNvSpPr/>
          <p:nvPr/>
        </p:nvSpPr>
        <p:spPr>
          <a:xfrm>
            <a:off x="3797300" y="2769332"/>
            <a:ext cx="495300" cy="1143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/>
          <p:nvPr/>
        </p:nvCxnSpPr>
        <p:spPr>
          <a:xfrm>
            <a:off x="3054350" y="2616932"/>
            <a:ext cx="272415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9" name="矩形 8"/>
          <p:cNvSpPr/>
          <p:nvPr/>
        </p:nvSpPr>
        <p:spPr>
          <a:xfrm>
            <a:off x="4556956" y="1016732"/>
            <a:ext cx="5090678" cy="9144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Action Prediction</a:t>
            </a:r>
            <a:r>
              <a:rPr lang="zh-CN" altLang="en-US" sz="20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：</a:t>
            </a:r>
            <a:endParaRPr lang="en-US" altLang="zh-CN" sz="2000" b="1" dirty="0" smtClean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altLang="zh-CN" sz="2000" dirty="0" smtClean="0">
                <a:latin typeface="Arial" pitchFamily="34" charset="0"/>
                <a:cs typeface="Arial" pitchFamily="34" charset="0"/>
              </a:rPr>
              <a:t>Will </a:t>
            </a:r>
            <a:r>
              <a:rPr lang="en-US" altLang="zh-CN" sz="2000" smtClean="0">
                <a:latin typeface="Arial" pitchFamily="34" charset="0"/>
                <a:cs typeface="Arial" pitchFamily="34" charset="0"/>
              </a:rPr>
              <a:t>John submit a paper to KDD’12?</a:t>
            </a:r>
            <a:endParaRPr lang="zh-CN" altLang="en-US" sz="2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22800" y="4979132"/>
            <a:ext cx="5035550" cy="137160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/>
            <a:r>
              <a:rPr lang="en-US" altLang="zh-CN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Personal attributes:</a:t>
            </a:r>
          </a:p>
          <a:p>
            <a:pPr marL="342900" indent="-342900">
              <a:buAutoNum type="arabicPeriod"/>
            </a:pPr>
            <a:r>
              <a:rPr lang="en-US" altLang="zh-CN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Interested in data mining</a:t>
            </a:r>
            <a:endParaRPr lang="en-US" altLang="zh-CN" sz="2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240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Collaborated with Jiawei Han</a:t>
            </a:r>
            <a:endParaRPr lang="en-US" altLang="zh-CN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342900" indent="-342900">
              <a:buAutoNum type="arabicPeriod"/>
            </a:pPr>
            <a:r>
              <a:rPr lang="en-US" altLang="zh-CN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altLang="zh-CN" sz="2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….</a:t>
            </a:r>
            <a:endParaRPr lang="zh-CN" altLang="en-US" sz="24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6" name="组合 70"/>
          <p:cNvGrpSpPr/>
          <p:nvPr/>
        </p:nvGrpSpPr>
        <p:grpSpPr>
          <a:xfrm>
            <a:off x="495300" y="1245332"/>
            <a:ext cx="2724150" cy="685800"/>
            <a:chOff x="457200" y="1371600"/>
            <a:chExt cx="2514600" cy="685800"/>
          </a:xfrm>
        </p:grpSpPr>
        <p:sp>
          <p:nvSpPr>
            <p:cNvPr id="42" name="矩形标注 41"/>
            <p:cNvSpPr/>
            <p:nvPr/>
          </p:nvSpPr>
          <p:spPr>
            <a:xfrm>
              <a:off x="457200" y="1371600"/>
              <a:ext cx="2514600" cy="685800"/>
            </a:xfrm>
            <a:prstGeom prst="wedgeRectCallout">
              <a:avLst>
                <a:gd name="adj1" fmla="val 85432"/>
                <a:gd name="adj2" fmla="val 204620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2">
                      <a:lumMod val="25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     Influence</a:t>
              </a:r>
              <a:endPara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685800" y="1524000"/>
              <a:ext cx="381000" cy="3810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7" name="矩形标注 46"/>
          <p:cNvSpPr/>
          <p:nvPr/>
        </p:nvSpPr>
        <p:spPr>
          <a:xfrm>
            <a:off x="5943600" y="4064732"/>
            <a:ext cx="2889250" cy="685800"/>
          </a:xfrm>
          <a:prstGeom prst="wedgeRectCallout">
            <a:avLst>
              <a:gd name="adj1" fmla="val -36076"/>
              <a:gd name="adj2" fmla="val -9525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    Action bias</a:t>
            </a:r>
            <a:endParaRPr lang="zh-CN" altLang="en-US" sz="2800" b="1" dirty="0" smtClean="0">
              <a:solidFill>
                <a:srgbClr val="C00000"/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048664" y="4217132"/>
            <a:ext cx="390236" cy="381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</a:t>
            </a:r>
            <a:endParaRPr lang="zh-CN" altLang="en-US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组合 69"/>
          <p:cNvGrpSpPr/>
          <p:nvPr/>
        </p:nvGrpSpPr>
        <p:grpSpPr>
          <a:xfrm>
            <a:off x="247650" y="5360132"/>
            <a:ext cx="3467100" cy="685800"/>
            <a:chOff x="228600" y="5486400"/>
            <a:chExt cx="3200400" cy="685800"/>
          </a:xfrm>
        </p:grpSpPr>
        <p:sp>
          <p:nvSpPr>
            <p:cNvPr id="46" name="矩形标注 45"/>
            <p:cNvSpPr/>
            <p:nvPr/>
          </p:nvSpPr>
          <p:spPr>
            <a:xfrm>
              <a:off x="228600" y="5486400"/>
              <a:ext cx="3200400" cy="685800"/>
            </a:xfrm>
            <a:prstGeom prst="wedgeRectCallout">
              <a:avLst>
                <a:gd name="adj1" fmla="val 57110"/>
                <a:gd name="adj2" fmla="val -309917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 smtClean="0">
                  <a:solidFill>
                    <a:schemeClr val="bg2">
                      <a:lumMod val="25000"/>
                    </a:schemeClr>
                  </a:solidFill>
                  <a:latin typeface="Arial" pitchFamily="34" charset="0"/>
                  <a:ea typeface="Verdana" pitchFamily="34" charset="0"/>
                  <a:cs typeface="Arial" pitchFamily="34" charset="0"/>
                </a:rPr>
                <a:t>  Dependence</a:t>
              </a:r>
              <a:endPara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381000" y="5638800"/>
              <a:ext cx="381000" cy="381000"/>
            </a:xfrm>
            <a:prstGeom prst="ellipse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0000FF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b="1" dirty="0">
                <a:solidFill>
                  <a:srgbClr val="0000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410700" cy="1143000"/>
          </a:xfrm>
        </p:spPr>
        <p:txBody>
          <a:bodyPr/>
          <a:lstStyle/>
          <a:p>
            <a:pPr algn="l" eaLnBrk="1" hangingPunct="1"/>
            <a:r>
              <a:rPr lang="en-US" altLang="zh-CN" sz="3600" smtClean="0">
                <a:latin typeface="Arial" pitchFamily="34" charset="0"/>
                <a:cs typeface="Arial" pitchFamily="34" charset="0"/>
              </a:rPr>
              <a:t>(1) Social </a:t>
            </a:r>
            <a:r>
              <a:rPr lang="en-US" altLang="zh-CN" sz="3600" dirty="0" smtClean="0">
                <a:latin typeface="Arial" pitchFamily="34" charset="0"/>
                <a:cs typeface="Arial" pitchFamily="34" charset="0"/>
              </a:rPr>
              <a:t>Action Modeling </a:t>
            </a:r>
            <a:r>
              <a:rPr lang="en-US" altLang="zh-CN" sz="3600" smtClean="0">
                <a:latin typeface="Arial" pitchFamily="34" charset="0"/>
                <a:cs typeface="Arial" pitchFamily="34" charset="0"/>
              </a:rPr>
              <a:t>and Prediction</a:t>
            </a:r>
            <a:r>
              <a:rPr lang="en-US" altLang="zh-CN" sz="3600" baseline="30000" smtClean="0">
                <a:latin typeface="Arial" pitchFamily="34" charset="0"/>
                <a:cs typeface="Arial" pitchFamily="34" charset="0"/>
              </a:rPr>
              <a:t>[1]</a:t>
            </a:r>
            <a:endParaRPr lang="zh-CN" altLang="en-US" sz="3600" baseline="30000" dirty="0" smtClean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 flipH="1">
            <a:off x="6108700" y="1790564"/>
            <a:ext cx="608496" cy="1435968"/>
          </a:xfrm>
          <a:prstGeom prst="line">
            <a:avLst/>
          </a:prstGeom>
          <a:ln>
            <a:tailEnd type="triangle" w="lg" len="lg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45" name="直接箭头连接符 44"/>
          <p:cNvCxnSpPr/>
          <p:nvPr/>
        </p:nvCxnSpPr>
        <p:spPr>
          <a:xfrm flipV="1">
            <a:off x="2063750" y="3531332"/>
            <a:ext cx="3714750" cy="7620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标注 42"/>
          <p:cNvSpPr/>
          <p:nvPr/>
        </p:nvSpPr>
        <p:spPr>
          <a:xfrm>
            <a:off x="7016750" y="2834680"/>
            <a:ext cx="2889250" cy="685800"/>
          </a:xfrm>
          <a:prstGeom prst="wedgeRectCallout">
            <a:avLst>
              <a:gd name="adj1" fmla="val -64007"/>
              <a:gd name="adj2" fmla="val -19809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  <a:latin typeface="Arial" pitchFamily="34" charset="0"/>
                <a:ea typeface="Verdana" pitchFamily="34" charset="0"/>
                <a:cs typeface="Arial" pitchFamily="34" charset="0"/>
              </a:rPr>
              <a:t>    Correlation</a:t>
            </a:r>
            <a:endParaRPr lang="zh-CN" altLang="en-US" sz="2800" b="1" dirty="0" smtClean="0">
              <a:solidFill>
                <a:schemeClr val="bg2">
                  <a:lumMod val="25000"/>
                </a:schemeClr>
              </a:solidFill>
              <a:latin typeface="Arial" pitchFamily="34" charset="0"/>
              <a:ea typeface="Verdana" pitchFamily="34" charset="0"/>
              <a:cs typeface="Arial" pitchFamily="34" charset="0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7185248" y="2978696"/>
            <a:ext cx="412750" cy="3810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  <a:latin typeface="Arial" pitchFamily="34" charset="0"/>
                <a:cs typeface="Arial" pitchFamily="34" charset="0"/>
              </a:rPr>
              <a:t>3</a:t>
            </a:r>
            <a:endParaRPr lang="zh-CN" altLang="en-US" b="1" dirty="0">
              <a:solidFill>
                <a:srgbClr val="0000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矩形 2"/>
          <p:cNvSpPr>
            <a:spLocks noChangeArrowheads="1"/>
          </p:cNvSpPr>
          <p:nvPr/>
        </p:nvSpPr>
        <p:spPr bwMode="auto">
          <a:xfrm>
            <a:off x="0" y="6396336"/>
            <a:ext cx="990600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/>
              <a:t>[1] </a:t>
            </a:r>
            <a:r>
              <a:rPr lang="en-US" altLang="zh-CN" sz="1200" smtClean="0"/>
              <a:t>C. Tan, J. Tang, J. Sun, Q. Lin, and F. Wang. Social Action Tracking via Noise Tolerant Time-varying Factor Graphs. SIGKDD’10, </a:t>
            </a:r>
            <a:r>
              <a:rPr lang="da-DK" altLang="zh-CN" sz="1200"/>
              <a:t>pages </a:t>
            </a:r>
            <a:r>
              <a:rPr lang="da-DK" altLang="zh-CN" sz="1200" smtClean="0"/>
              <a:t>1049-1058, 2010.</a:t>
            </a:r>
            <a:endParaRPr lang="zh-CN" altLang="en-US" sz="12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9" grpId="0" animBg="1"/>
      <p:bldP spid="33" grpId="0" animBg="1"/>
      <p:bldP spid="47" grpId="0" animBg="1"/>
      <p:bldP spid="24" grpId="0" animBg="1"/>
      <p:bldP spid="43" grpId="0" animBg="1"/>
      <p:bldP spid="2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xfrm>
            <a:off x="1" y="188913"/>
            <a:ext cx="9634273" cy="792162"/>
          </a:xfrm>
        </p:spPr>
        <p:txBody>
          <a:bodyPr/>
          <a:lstStyle/>
          <a:p>
            <a:pPr eaLnBrk="1" hangingPunct="1"/>
            <a:r>
              <a:rPr lang="en-US" altLang="zh-CN" smtClean="0"/>
              <a:t>(2) Social Influence Analysis </a:t>
            </a:r>
            <a:r>
              <a:rPr lang="en-US" altLang="zh-CN" baseline="30000" smtClean="0"/>
              <a:t>[1]</a:t>
            </a:r>
            <a:endParaRPr lang="zh-CN" altLang="en-US" sz="2000" baseline="30000" smtClean="0"/>
          </a:p>
        </p:txBody>
      </p:sp>
      <p:pic>
        <p:nvPicPr>
          <p:cNvPr id="53250" name="Picture 3" descr="C:\JieTang\Privacy\Paper\Topic Model\social influence analysis\pic\example2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2500" y="1026604"/>
            <a:ext cx="8869467" cy="420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30200" y="4905164"/>
            <a:ext cx="9375328" cy="1440160"/>
          </a:xfrm>
          <a:prstGeom prst="rect">
            <a:avLst/>
          </a:prstGeom>
          <a:solidFill>
            <a:srgbClr val="FFFF99"/>
          </a:solidFill>
          <a:ln w="25400">
            <a:solidFill>
              <a:srgbClr val="FFCCCC"/>
            </a:solidFill>
            <a:miter lim="800000"/>
            <a:headEnd/>
            <a:tailEnd/>
          </a:ln>
        </p:spPr>
        <p:txBody>
          <a:bodyPr lIns="288000" rIns="288000" anchor="ctr"/>
          <a:lstStyle/>
          <a:p>
            <a:r>
              <a:rPr lang="en-US" altLang="zh-CN" sz="2000" b="1">
                <a:solidFill>
                  <a:srgbClr val="FF0000"/>
                </a:solidFill>
              </a:rPr>
              <a:t>Several key challenges:</a:t>
            </a:r>
          </a:p>
          <a:p>
            <a:pPr marL="324000" lvl="1">
              <a:buFont typeface="Arial" pitchFamily="34" charset="0"/>
              <a:buChar char="•"/>
            </a:pPr>
            <a:r>
              <a:rPr lang="en-US" altLang="zh-CN" b="1">
                <a:solidFill>
                  <a:srgbClr val="0000DC"/>
                </a:solidFill>
              </a:rPr>
              <a:t> How to </a:t>
            </a:r>
            <a:r>
              <a:rPr lang="en-US" altLang="zh-CN" b="1">
                <a:solidFill>
                  <a:srgbClr val="FF0000"/>
                </a:solidFill>
              </a:rPr>
              <a:t>differentiate</a:t>
            </a:r>
            <a:r>
              <a:rPr lang="en-US" altLang="zh-CN" b="1">
                <a:solidFill>
                  <a:srgbClr val="0000CC"/>
                </a:solidFill>
              </a:rPr>
              <a:t> the social influences from different </a:t>
            </a:r>
            <a:r>
              <a:rPr lang="en-US" altLang="zh-CN" b="1" smtClean="0">
                <a:solidFill>
                  <a:srgbClr val="FF0000"/>
                </a:solidFill>
              </a:rPr>
              <a:t>topics</a:t>
            </a:r>
            <a:r>
              <a:rPr lang="en-US" altLang="zh-CN" b="1" smtClean="0">
                <a:solidFill>
                  <a:srgbClr val="0000DC"/>
                </a:solidFill>
              </a:rPr>
              <a:t>?</a:t>
            </a:r>
            <a:endParaRPr lang="en-US" altLang="zh-CN" b="1">
              <a:solidFill>
                <a:srgbClr val="0000DC"/>
              </a:solidFill>
            </a:endParaRPr>
          </a:p>
          <a:p>
            <a:pPr marL="324000" lvl="1">
              <a:buFont typeface="Arial" pitchFamily="34" charset="0"/>
              <a:buChar char="•"/>
            </a:pPr>
            <a:r>
              <a:rPr lang="en-US" altLang="zh-CN" b="1">
                <a:solidFill>
                  <a:srgbClr val="0000DC"/>
                </a:solidFill>
              </a:rPr>
              <a:t> How to </a:t>
            </a:r>
            <a:r>
              <a:rPr lang="en-US" altLang="zh-CN" b="1">
                <a:solidFill>
                  <a:srgbClr val="FF0000"/>
                </a:solidFill>
              </a:rPr>
              <a:t>incorporate</a:t>
            </a:r>
            <a:r>
              <a:rPr lang="en-US" altLang="zh-CN" b="1">
                <a:solidFill>
                  <a:srgbClr val="0000DC"/>
                </a:solidFill>
              </a:rPr>
              <a:t> </a:t>
            </a:r>
            <a:r>
              <a:rPr lang="en-US" altLang="zh-CN" b="1" smtClean="0">
                <a:solidFill>
                  <a:srgbClr val="0000CC"/>
                </a:solidFill>
              </a:rPr>
              <a:t>both structure and content </a:t>
            </a:r>
            <a:r>
              <a:rPr lang="en-US" altLang="zh-CN" b="1">
                <a:solidFill>
                  <a:srgbClr val="0000DC"/>
                </a:solidFill>
              </a:rPr>
              <a:t>into a unified </a:t>
            </a:r>
            <a:r>
              <a:rPr lang="en-US" altLang="zh-CN" b="1" smtClean="0">
                <a:solidFill>
                  <a:srgbClr val="0000DC"/>
                </a:solidFill>
              </a:rPr>
              <a:t>model</a:t>
            </a:r>
            <a:r>
              <a:rPr lang="en-US" altLang="zh-CN" b="1">
                <a:solidFill>
                  <a:srgbClr val="0000DC"/>
                </a:solidFill>
              </a:rPr>
              <a:t>?</a:t>
            </a:r>
          </a:p>
          <a:p>
            <a:pPr marL="324000" lvl="1">
              <a:buFont typeface="Arial" pitchFamily="34" charset="0"/>
              <a:buChar char="•"/>
            </a:pPr>
            <a:r>
              <a:rPr lang="en-US" altLang="zh-CN" b="1">
                <a:solidFill>
                  <a:srgbClr val="0000DC"/>
                </a:solidFill>
              </a:rPr>
              <a:t> How to </a:t>
            </a:r>
            <a:r>
              <a:rPr lang="en-US" altLang="zh-CN" b="1">
                <a:solidFill>
                  <a:srgbClr val="FF0000"/>
                </a:solidFill>
              </a:rPr>
              <a:t>estimate</a:t>
            </a:r>
            <a:r>
              <a:rPr lang="en-US" altLang="zh-CN" b="1">
                <a:solidFill>
                  <a:srgbClr val="0000DC"/>
                </a:solidFill>
              </a:rPr>
              <a:t> the model on </a:t>
            </a:r>
            <a:r>
              <a:rPr lang="en-US" altLang="zh-CN" b="1">
                <a:solidFill>
                  <a:srgbClr val="FF0000"/>
                </a:solidFill>
              </a:rPr>
              <a:t>real-large</a:t>
            </a:r>
            <a:r>
              <a:rPr lang="en-US" altLang="zh-CN" b="1">
                <a:solidFill>
                  <a:srgbClr val="0000DC"/>
                </a:solidFill>
              </a:rPr>
              <a:t> networks?</a:t>
            </a:r>
            <a:endParaRPr lang="zh-CN" altLang="en-US" b="1">
              <a:solidFill>
                <a:srgbClr val="0000DC"/>
              </a:solidFill>
            </a:endParaRPr>
          </a:p>
        </p:txBody>
      </p:sp>
      <p:sp>
        <p:nvSpPr>
          <p:cNvPr id="53252" name="矩形 2"/>
          <p:cNvSpPr>
            <a:spLocks noChangeArrowheads="1"/>
          </p:cNvSpPr>
          <p:nvPr/>
        </p:nvSpPr>
        <p:spPr bwMode="auto">
          <a:xfrm>
            <a:off x="0" y="6396337"/>
            <a:ext cx="9906000" cy="46166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zh-CN" sz="1200"/>
              <a:t>[1] J. Tang, J. Sun, C.Wang, and Z. Yang. Social influence analysis in largescale networks. In Proceedings of the 15th ACM SIGKDD International Conference on Knowledge Discovery and Data Mining (SIGKDD’09), </a:t>
            </a:r>
            <a:r>
              <a:rPr lang="da-DK" altLang="zh-CN" sz="1200"/>
              <a:t>pages 807–816, 2009.</a:t>
            </a:r>
            <a:endParaRPr lang="zh-CN" alt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Influential nodes on different topics</a:t>
            </a:r>
            <a:endParaRPr lang="zh-CN" altLang="en-US" dirty="0"/>
          </a:p>
        </p:txBody>
      </p:sp>
      <p:pic>
        <p:nvPicPr>
          <p:cNvPr id="737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" y="1201779"/>
            <a:ext cx="8915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634539" cy="792162"/>
          </a:xfrm>
        </p:spPr>
        <p:txBody>
          <a:bodyPr/>
          <a:lstStyle/>
          <a:p>
            <a:pPr algn="l"/>
            <a:r>
              <a:rPr lang="en-US" altLang="zh-CN" sz="3800" smtClean="0"/>
              <a:t>(3) Mining Advisor-Advisee Relationship</a:t>
            </a:r>
            <a:r>
              <a:rPr lang="en-US" altLang="zh-CN" sz="3800" baseline="30000" smtClean="0"/>
              <a:t>[1]</a:t>
            </a:r>
            <a:endParaRPr lang="zh-CN" altLang="en-US" sz="3800" baseline="30000" dirty="0"/>
          </a:p>
        </p:txBody>
      </p:sp>
      <p:sp>
        <p:nvSpPr>
          <p:cNvPr id="46" name="矩形 45"/>
          <p:cNvSpPr/>
          <p:nvPr/>
        </p:nvSpPr>
        <p:spPr>
          <a:xfrm>
            <a:off x="742950" y="512734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Dynamic collaborative network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5365750" y="5127340"/>
            <a:ext cx="2971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</a:rPr>
              <a:t>Labeled network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08050" y="5554452"/>
            <a:ext cx="8337550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00CC"/>
                </a:solidFill>
              </a:rPr>
              <a:t>Output</a:t>
            </a:r>
            <a:r>
              <a:rPr lang="en-US" altLang="zh-CN" sz="2000" dirty="0" smtClean="0"/>
              <a:t>: potential types of relationships and their probabilities: </a:t>
            </a:r>
          </a:p>
          <a:p>
            <a:r>
              <a:rPr lang="en-US" altLang="zh-CN" sz="2000" dirty="0" smtClean="0"/>
              <a:t>(</a:t>
            </a:r>
            <a:r>
              <a:rPr lang="en-US" altLang="zh-CN" sz="1600" dirty="0" smtClean="0"/>
              <a:t>type, </a:t>
            </a:r>
            <a:r>
              <a:rPr lang="en-US" altLang="zh-CN" sz="1600" dirty="0" err="1" smtClean="0"/>
              <a:t>prob</a:t>
            </a:r>
            <a:r>
              <a:rPr lang="en-US" altLang="zh-CN" dirty="0" smtClean="0"/>
              <a:t>, [</a:t>
            </a:r>
            <a:r>
              <a:rPr lang="en-US" altLang="zh-CN" sz="1600" dirty="0" err="1" smtClean="0"/>
              <a:t>s_time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e_time</a:t>
            </a:r>
            <a:r>
              <a:rPr lang="en-US" altLang="zh-CN" dirty="0" smtClean="0"/>
              <a:t>]</a:t>
            </a:r>
            <a:r>
              <a:rPr lang="en-US" altLang="zh-CN" sz="2000" dirty="0" smtClean="0"/>
              <a:t>)</a:t>
            </a:r>
            <a:endParaRPr lang="zh-CN" altLang="en-US" sz="2000" dirty="0"/>
          </a:p>
        </p:txBody>
      </p:sp>
      <p:pic>
        <p:nvPicPr>
          <p:cNvPr id="89090" name="Picture 2" descr="C:\JieTang\Talks\casin2011\pic\example2.e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0400" y="1088740"/>
            <a:ext cx="8327629" cy="3962582"/>
          </a:xfrm>
          <a:prstGeom prst="rect">
            <a:avLst/>
          </a:prstGeom>
          <a:noFill/>
        </p:spPr>
      </p:pic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0" y="6396336"/>
            <a:ext cx="9906000" cy="4616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200"/>
              <a:t>[1] </a:t>
            </a:r>
            <a:r>
              <a:rPr lang="en-US" altLang="zh-CN" sz="1200" smtClean="0"/>
              <a:t>C. Wang, J. Han, Y. Jia, J. Tang, D. Zhang, Y. Yu, and J. Guo. Mining Advisor-Advisee Relationships from Research Publication Networks. SIGKDD'10. pages 203-212</a:t>
            </a:r>
            <a:r>
              <a:rPr lang="da-DK" altLang="zh-CN" sz="1200" smtClean="0"/>
              <a:t>, 2010.</a:t>
            </a:r>
            <a:endParaRPr lang="zh-CN" alt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Results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57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468" y="1124744"/>
            <a:ext cx="5946626" cy="4576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57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4632" y="2452376"/>
            <a:ext cx="5771368" cy="44056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3"/>
            <a:ext cx="9906000" cy="4949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549944" y="260648"/>
            <a:ext cx="8915400" cy="1282154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lt"/>
                <a:ea typeface="黑体" pitchFamily="49" charset="-122"/>
              </a:rPr>
              <a:t>每秒钟，亚马逊处</a:t>
            </a:r>
            <a:r>
              <a:rPr lang="zh-CN" altLang="en-US" b="1" dirty="0">
                <a:latin typeface="+mn-lt"/>
                <a:ea typeface="黑体" pitchFamily="49" charset="-122"/>
              </a:rPr>
              <a:t>理</a:t>
            </a:r>
            <a:r>
              <a:rPr lang="en-US" altLang="zh-CN" b="1" dirty="0">
                <a:latin typeface="+mn-lt"/>
                <a:ea typeface="黑体" pitchFamily="49" charset="-122"/>
              </a:rPr>
              <a:t>72.9</a:t>
            </a:r>
            <a:r>
              <a:rPr lang="zh-CN" altLang="en-US" b="1" dirty="0">
                <a:latin typeface="+mn-lt"/>
                <a:ea typeface="黑体" pitchFamily="49" charset="-122"/>
              </a:rPr>
              <a:t>笔订单</a:t>
            </a:r>
          </a:p>
        </p:txBody>
      </p:sp>
      <p:sp>
        <p:nvSpPr>
          <p:cNvPr id="7" name="椭圆 6"/>
          <p:cNvSpPr/>
          <p:nvPr/>
        </p:nvSpPr>
        <p:spPr>
          <a:xfrm>
            <a:off x="8541399" y="2145026"/>
            <a:ext cx="936104" cy="295232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7" idx="0"/>
          </p:cNvCxnSpPr>
          <p:nvPr/>
        </p:nvCxnSpPr>
        <p:spPr>
          <a:xfrm flipH="1" flipV="1">
            <a:off x="8541399" y="1208922"/>
            <a:ext cx="468052" cy="936104"/>
          </a:xfrm>
          <a:prstGeom prst="straightConnector1">
            <a:avLst/>
          </a:prstGeom>
          <a:ln w="571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68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 idx="4294967295"/>
          </p:nvPr>
        </p:nvSpPr>
        <p:spPr>
          <a:xfrm>
            <a:off x="371475" y="116632"/>
            <a:ext cx="8915400" cy="706090"/>
          </a:xfrm>
        </p:spPr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smtClean="0"/>
              <a:t>(4) Community Kernel[1]</a:t>
            </a:r>
            <a:endParaRPr lang="zh-CN" altLang="en-US" sz="4000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95300" y="4678104"/>
            <a:ext cx="9080500" cy="1538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Pareto </a:t>
            </a:r>
            <a:r>
              <a:rPr lang="en-US" dirty="0">
                <a:solidFill>
                  <a:srgbClr val="FF0000"/>
                </a:solidFill>
              </a:rPr>
              <a:t>Principle</a:t>
            </a:r>
            <a:r>
              <a:rPr lang="en-US" dirty="0"/>
              <a:t>: Less than </a:t>
            </a:r>
            <a:r>
              <a:rPr lang="en-US" dirty="0">
                <a:solidFill>
                  <a:srgbClr val="FF0000"/>
                </a:solidFill>
              </a:rPr>
              <a:t>1%</a:t>
            </a:r>
            <a:r>
              <a:rPr lang="en-US" dirty="0"/>
              <a:t> of the Twitter users </a:t>
            </a:r>
            <a:r>
              <a:rPr lang="en-US" sz="1400" dirty="0"/>
              <a:t>(e.g. entertainers, politicians, writers)</a:t>
            </a:r>
            <a:r>
              <a:rPr lang="en-US" dirty="0"/>
              <a:t> produce </a:t>
            </a:r>
            <a:r>
              <a:rPr lang="en-US" dirty="0">
                <a:solidFill>
                  <a:srgbClr val="FF0000"/>
                </a:solidFill>
              </a:rPr>
              <a:t>50%</a:t>
            </a:r>
            <a:r>
              <a:rPr lang="en-US" dirty="0"/>
              <a:t> of its content, while the others </a:t>
            </a:r>
            <a:r>
              <a:rPr lang="en-US" sz="1400" dirty="0"/>
              <a:t>(e.g. fans, followers, readers)</a:t>
            </a:r>
            <a:r>
              <a:rPr lang="en-US" dirty="0"/>
              <a:t> have much less influence and completely different social </a:t>
            </a:r>
            <a:r>
              <a:rPr lang="en-US"/>
              <a:t>behavior</a:t>
            </a:r>
            <a:r>
              <a:rPr lang="en-US" smtClean="0"/>
              <a:t>.</a:t>
            </a:r>
          </a:p>
          <a:p>
            <a:endParaRPr lang="en-US" sz="1400" smtClean="0"/>
          </a:p>
          <a:p>
            <a:r>
              <a:rPr lang="en-US" altLang="zh-CN" smtClean="0">
                <a:solidFill>
                  <a:srgbClr val="0000FF"/>
                </a:solidFill>
              </a:rPr>
              <a:t>Kernel </a:t>
            </a:r>
            <a:r>
              <a:rPr lang="en-US" altLang="zh-CN" dirty="0" smtClean="0">
                <a:solidFill>
                  <a:srgbClr val="0000FF"/>
                </a:solidFill>
              </a:rPr>
              <a:t>users and ordinary users exhibit very different behaviors.</a:t>
            </a:r>
            <a:endParaRPr lang="en-US" altLang="zh-CN" dirty="0" smtClean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250" y="1219202"/>
            <a:ext cx="2601147" cy="3496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37995" y="1143000"/>
            <a:ext cx="4140825" cy="3546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41"/>
          <p:cNvSpPr/>
          <p:nvPr/>
        </p:nvSpPr>
        <p:spPr>
          <a:xfrm>
            <a:off x="4044950" y="2852936"/>
            <a:ext cx="577850" cy="325443"/>
          </a:xfrm>
          <a:prstGeom prst="rightArrow">
            <a:avLst/>
          </a:prstGeom>
          <a:solidFill>
            <a:srgbClr val="FFCCC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2"/>
          <p:cNvSpPr>
            <a:spLocks noChangeArrowheads="1"/>
          </p:cNvSpPr>
          <p:nvPr/>
        </p:nvSpPr>
        <p:spPr bwMode="auto">
          <a:xfrm>
            <a:off x="0" y="6489340"/>
            <a:ext cx="9906000" cy="43204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altLang="zh-CN" sz="1200"/>
              <a:t>[1] </a:t>
            </a:r>
            <a:r>
              <a:rPr lang="en-US" altLang="zh-CN" sz="1200" smtClean="0"/>
              <a:t>L. Wang, T. Lou, J. Tang, and J. Hopcroft. Detecting Community Kernels in Large Social Networks. ICDM’11, pages 784-793, 2011.</a:t>
            </a:r>
            <a:endParaRPr lang="zh-CN" altLang="en-US" sz="12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0"/>
            <a:ext cx="7674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464" y="116558"/>
            <a:ext cx="9363075" cy="792162"/>
          </a:xfrm>
        </p:spPr>
        <p:txBody>
          <a:bodyPr/>
          <a:lstStyle/>
          <a:p>
            <a:r>
              <a:rPr lang="en-US" cap="small" dirty="0" smtClean="0"/>
              <a:t>Efficiency </a:t>
            </a:r>
            <a:r>
              <a:rPr lang="en-US" sz="3200" cap="small" dirty="0" smtClean="0"/>
              <a:t>— Twitter &amp; Coauthor</a:t>
            </a:r>
            <a:endParaRPr lang="en-US" sz="3200" cap="small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" y="1600200"/>
            <a:ext cx="4457700" cy="273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42950" y="12954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465,023 nodes, 833,590 edges 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0" y="3581401"/>
            <a:ext cx="4953000" cy="291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13400" y="3276600"/>
            <a:ext cx="3962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822,415 nodes, 2,928,360 edges 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311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Arnetminer</a:t>
            </a:r>
            <a:r>
              <a:rPr lang="en-US" altLang="zh-CN" dirty="0" smtClean="0"/>
              <a:t> Today</a:t>
            </a:r>
            <a:br>
              <a:rPr lang="en-US" altLang="zh-CN" dirty="0" smtClean="0"/>
            </a:br>
            <a:r>
              <a:rPr lang="en-US" altLang="zh-CN" sz="3200" dirty="0" smtClean="0"/>
              <a:t>— A brief summary</a:t>
            </a:r>
            <a:endParaRPr lang="zh-CN" altLang="en-US" sz="32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ArnetMiner’s</a:t>
            </a:r>
            <a:r>
              <a:rPr lang="en-US" altLang="zh-CN" dirty="0" smtClean="0"/>
              <a:t> History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704528" y="1160748"/>
          <a:ext cx="8496944" cy="5417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015"/>
                <a:gridCol w="1181395"/>
                <a:gridCol w="6173534"/>
              </a:tblGrid>
              <a:tr h="60541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Date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Version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chemeClr val="tx1"/>
                          </a:solidFill>
                        </a:rPr>
                        <a:t>New Features</a:t>
                      </a:r>
                      <a:endParaRPr lang="zh-CN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2006/5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V0.1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Profile extraction, person/paper/conf. search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2006/8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Rewritten all codes in Java.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2007/7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V2.0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Survey search, research interest, association search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2008/4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V3.0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Query understanding, New search GUI, log analysis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2008/11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V4.0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Graph search, topic mining, NSFC/NSF</a:t>
                      </a:r>
                      <a:endParaRPr lang="zh-CN" altLang="en-US" dirty="0"/>
                    </a:p>
                  </a:txBody>
                  <a:tcPr/>
                </a:tc>
              </a:tr>
              <a:tr h="60541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2009/4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V5.0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Bole/course search, profile editing, open resources, #citation</a:t>
                      </a:r>
                      <a:endParaRPr lang="zh-CN" altLang="en-US" dirty="0"/>
                    </a:p>
                  </a:txBody>
                  <a:tcPr/>
                </a:tc>
              </a:tr>
              <a:tr h="60541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2009/12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V6.0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Academic statistics, user feedbacks, refined ranking</a:t>
                      </a:r>
                      <a:endParaRPr lang="zh-CN" altLang="en-US" dirty="0"/>
                    </a:p>
                  </a:txBody>
                  <a:tcPr/>
                </a:tc>
              </a:tr>
              <a:tr h="605410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2010/5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/>
                        <a:t>Name disambiguation, reviewer assignment, supervisor suggestion, open API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mtClean="0"/>
                        <a:t>2010/7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V8.0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 smtClean="0"/>
                        <a:t>ArnetApp</a:t>
                      </a:r>
                      <a:r>
                        <a:rPr lang="en-US" altLang="zh-CN" baseline="0" dirty="0" smtClean="0"/>
                        <a:t> Platform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mtClean="0"/>
                        <a:t>2011/7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V</a:t>
                      </a:r>
                      <a:r>
                        <a:rPr lang="en-US" altLang="zh-CN" baseline="0" smtClean="0"/>
                        <a:t> II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AMiner, location search, conference</a:t>
                      </a:r>
                      <a:r>
                        <a:rPr lang="en-US" altLang="zh-CN" baseline="0" smtClean="0"/>
                        <a:t> analysis</a:t>
                      </a:r>
                      <a:endParaRPr lang="zh-CN" altLang="en-US" dirty="0"/>
                    </a:p>
                  </a:txBody>
                  <a:tcPr/>
                </a:tc>
              </a:tr>
              <a:tr h="345948">
                <a:tc>
                  <a:txBody>
                    <a:bodyPr/>
                    <a:lstStyle/>
                    <a:p>
                      <a:r>
                        <a:rPr lang="en-US" altLang="zh-CN" smtClean="0"/>
                        <a:t>2012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mtClean="0"/>
                        <a:t>V 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mtClean="0"/>
                        <a:t>New</a:t>
                      </a:r>
                      <a:r>
                        <a:rPr lang="en-US" altLang="zh-CN" baseline="0" smtClean="0"/>
                        <a:t> UI, cross-domain collaboration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17660" y="1628800"/>
            <a:ext cx="1646001" cy="1166400"/>
          </a:xfrm>
          <a:custGeom>
            <a:avLst/>
            <a:gdLst>
              <a:gd name="connsiteX0" fmla="*/ 0 w 1646001"/>
              <a:gd name="connsiteY0" fmla="*/ 116640 h 1166400"/>
              <a:gd name="connsiteX1" fmla="*/ 34163 w 1646001"/>
              <a:gd name="connsiteY1" fmla="*/ 34163 h 1166400"/>
              <a:gd name="connsiteX2" fmla="*/ 116640 w 1646001"/>
              <a:gd name="connsiteY2" fmla="*/ 0 h 1166400"/>
              <a:gd name="connsiteX3" fmla="*/ 1529361 w 1646001"/>
              <a:gd name="connsiteY3" fmla="*/ 0 h 1166400"/>
              <a:gd name="connsiteX4" fmla="*/ 1611838 w 1646001"/>
              <a:gd name="connsiteY4" fmla="*/ 34163 h 1166400"/>
              <a:gd name="connsiteX5" fmla="*/ 1646001 w 1646001"/>
              <a:gd name="connsiteY5" fmla="*/ 116640 h 1166400"/>
              <a:gd name="connsiteX6" fmla="*/ 1646001 w 1646001"/>
              <a:gd name="connsiteY6" fmla="*/ 1049760 h 1166400"/>
              <a:gd name="connsiteX7" fmla="*/ 1611838 w 1646001"/>
              <a:gd name="connsiteY7" fmla="*/ 1132237 h 1166400"/>
              <a:gd name="connsiteX8" fmla="*/ 1529361 w 1646001"/>
              <a:gd name="connsiteY8" fmla="*/ 1166400 h 1166400"/>
              <a:gd name="connsiteX9" fmla="*/ 116640 w 1646001"/>
              <a:gd name="connsiteY9" fmla="*/ 1166400 h 1166400"/>
              <a:gd name="connsiteX10" fmla="*/ 34163 w 1646001"/>
              <a:gd name="connsiteY10" fmla="*/ 1132237 h 1166400"/>
              <a:gd name="connsiteX11" fmla="*/ 0 w 1646001"/>
              <a:gd name="connsiteY11" fmla="*/ 1049760 h 1166400"/>
              <a:gd name="connsiteX12" fmla="*/ 0 w 1646001"/>
              <a:gd name="connsiteY12" fmla="*/ 116640 h 1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166400">
                <a:moveTo>
                  <a:pt x="0" y="116640"/>
                </a:moveTo>
                <a:cubicBezTo>
                  <a:pt x="0" y="85705"/>
                  <a:pt x="12289" y="56037"/>
                  <a:pt x="34163" y="34163"/>
                </a:cubicBezTo>
                <a:cubicBezTo>
                  <a:pt x="56037" y="12289"/>
                  <a:pt x="85705" y="0"/>
                  <a:pt x="116640" y="0"/>
                </a:cubicBezTo>
                <a:lnTo>
                  <a:pt x="1529361" y="0"/>
                </a:lnTo>
                <a:cubicBezTo>
                  <a:pt x="1560296" y="0"/>
                  <a:pt x="1589964" y="12289"/>
                  <a:pt x="1611838" y="34163"/>
                </a:cubicBezTo>
                <a:cubicBezTo>
                  <a:pt x="1633712" y="56037"/>
                  <a:pt x="1646001" y="85705"/>
                  <a:pt x="1646001" y="116640"/>
                </a:cubicBezTo>
                <a:lnTo>
                  <a:pt x="1646001" y="1049760"/>
                </a:lnTo>
                <a:cubicBezTo>
                  <a:pt x="1646001" y="1080695"/>
                  <a:pt x="1633712" y="1110363"/>
                  <a:pt x="1611838" y="1132237"/>
                </a:cubicBezTo>
                <a:cubicBezTo>
                  <a:pt x="1589964" y="1154111"/>
                  <a:pt x="1560296" y="1166400"/>
                  <a:pt x="1529361" y="1166400"/>
                </a:cubicBezTo>
                <a:lnTo>
                  <a:pt x="116640" y="1166400"/>
                </a:lnTo>
                <a:cubicBezTo>
                  <a:pt x="85705" y="1166400"/>
                  <a:pt x="56037" y="1154111"/>
                  <a:pt x="34163" y="1132237"/>
                </a:cubicBezTo>
                <a:cubicBezTo>
                  <a:pt x="12289" y="1110363"/>
                  <a:pt x="0" y="1080695"/>
                  <a:pt x="0" y="1049760"/>
                </a:cubicBezTo>
                <a:lnTo>
                  <a:pt x="0" y="11664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610870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kern="1200" smtClean="0">
                <a:solidFill>
                  <a:srgbClr val="C00000"/>
                </a:solidFill>
              </a:rPr>
              <a:t>2006</a:t>
            </a:r>
            <a:endParaRPr lang="zh-CN" altLang="en-US" sz="2700" b="1" kern="1200">
              <a:solidFill>
                <a:srgbClr val="C00000"/>
              </a:solidFill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06170" y="2307518"/>
            <a:ext cx="2038518" cy="3764299"/>
          </a:xfrm>
          <a:custGeom>
            <a:avLst/>
            <a:gdLst>
              <a:gd name="connsiteX0" fmla="*/ 0 w 1611254"/>
              <a:gd name="connsiteY0" fmla="*/ 161125 h 1636474"/>
              <a:gd name="connsiteX1" fmla="*/ 47193 w 1611254"/>
              <a:gd name="connsiteY1" fmla="*/ 47192 h 1636474"/>
              <a:gd name="connsiteX2" fmla="*/ 161126 w 1611254"/>
              <a:gd name="connsiteY2" fmla="*/ 0 h 1636474"/>
              <a:gd name="connsiteX3" fmla="*/ 1450129 w 1611254"/>
              <a:gd name="connsiteY3" fmla="*/ 0 h 1636474"/>
              <a:gd name="connsiteX4" fmla="*/ 1564062 w 1611254"/>
              <a:gd name="connsiteY4" fmla="*/ 47193 h 1636474"/>
              <a:gd name="connsiteX5" fmla="*/ 1611254 w 1611254"/>
              <a:gd name="connsiteY5" fmla="*/ 161126 h 1636474"/>
              <a:gd name="connsiteX6" fmla="*/ 1611254 w 1611254"/>
              <a:gd name="connsiteY6" fmla="*/ 1475349 h 1636474"/>
              <a:gd name="connsiteX7" fmla="*/ 1564062 w 1611254"/>
              <a:gd name="connsiteY7" fmla="*/ 1589282 h 1636474"/>
              <a:gd name="connsiteX8" fmla="*/ 1450129 w 1611254"/>
              <a:gd name="connsiteY8" fmla="*/ 1636474 h 1636474"/>
              <a:gd name="connsiteX9" fmla="*/ 161125 w 1611254"/>
              <a:gd name="connsiteY9" fmla="*/ 1636474 h 1636474"/>
              <a:gd name="connsiteX10" fmla="*/ 47192 w 1611254"/>
              <a:gd name="connsiteY10" fmla="*/ 1589281 h 1636474"/>
              <a:gd name="connsiteX11" fmla="*/ 0 w 1611254"/>
              <a:gd name="connsiteY11" fmla="*/ 1475348 h 1636474"/>
              <a:gd name="connsiteX12" fmla="*/ 0 w 1611254"/>
              <a:gd name="connsiteY12" fmla="*/ 161125 h 163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11254" h="1636474">
                <a:moveTo>
                  <a:pt x="0" y="161125"/>
                </a:moveTo>
                <a:cubicBezTo>
                  <a:pt x="0" y="118392"/>
                  <a:pt x="16976" y="77409"/>
                  <a:pt x="47193" y="47192"/>
                </a:cubicBezTo>
                <a:cubicBezTo>
                  <a:pt x="77410" y="16975"/>
                  <a:pt x="118393" y="0"/>
                  <a:pt x="161126" y="0"/>
                </a:cubicBezTo>
                <a:lnTo>
                  <a:pt x="1450129" y="0"/>
                </a:lnTo>
                <a:cubicBezTo>
                  <a:pt x="1492862" y="0"/>
                  <a:pt x="1533845" y="16976"/>
                  <a:pt x="1564062" y="47193"/>
                </a:cubicBezTo>
                <a:cubicBezTo>
                  <a:pt x="1594279" y="77410"/>
                  <a:pt x="1611254" y="118393"/>
                  <a:pt x="1611254" y="161126"/>
                </a:cubicBezTo>
                <a:lnTo>
                  <a:pt x="1611254" y="1475349"/>
                </a:lnTo>
                <a:cubicBezTo>
                  <a:pt x="1611254" y="1518082"/>
                  <a:pt x="1594278" y="1559065"/>
                  <a:pt x="1564062" y="1589282"/>
                </a:cubicBezTo>
                <a:cubicBezTo>
                  <a:pt x="1533845" y="1619499"/>
                  <a:pt x="1492862" y="1636474"/>
                  <a:pt x="1450129" y="1636474"/>
                </a:cubicBezTo>
                <a:lnTo>
                  <a:pt x="161125" y="1636474"/>
                </a:lnTo>
                <a:cubicBezTo>
                  <a:pt x="118392" y="1636474"/>
                  <a:pt x="77409" y="1619498"/>
                  <a:pt x="47192" y="1589281"/>
                </a:cubicBezTo>
                <a:cubicBezTo>
                  <a:pt x="16975" y="1559064"/>
                  <a:pt x="0" y="1518081"/>
                  <a:pt x="0" y="1475348"/>
                </a:cubicBezTo>
                <a:lnTo>
                  <a:pt x="0" y="161125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000" tIns="252000" rIns="72000" bIns="252000" numCol="1" spcCol="1270" anchor="t" anchorCtr="0">
            <a:noAutofit/>
          </a:bodyPr>
          <a:lstStyle/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描述信息抽取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学术数据集成</a:t>
            </a:r>
            <a:endParaRPr lang="en-US" altLang="zh-CN" kern="1200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kern="1200" dirty="0" smtClean="0">
                <a:ea typeface="黑体" pitchFamily="49" charset="-122"/>
              </a:rPr>
              <a:t>研究兴趣分析</a:t>
            </a:r>
            <a:endParaRPr lang="en-US" altLang="zh-CN" kern="1200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en-US" altLang="zh-CN" sz="1800" dirty="0" smtClean="0">
                <a:ea typeface="黑体" pitchFamily="49" charset="-122"/>
              </a:rPr>
              <a:t>2006</a:t>
            </a:r>
            <a:r>
              <a:rPr lang="zh-CN" altLang="en-US" sz="1800" dirty="0" smtClean="0">
                <a:ea typeface="黑体" pitchFamily="49" charset="-122"/>
              </a:rPr>
              <a:t>年</a:t>
            </a:r>
            <a:r>
              <a:rPr lang="en-US" altLang="zh-CN" sz="1800" dirty="0" smtClean="0">
                <a:ea typeface="黑体" pitchFamily="49" charset="-122"/>
              </a:rPr>
              <a:t>5</a:t>
            </a:r>
            <a:r>
              <a:rPr lang="zh-CN" altLang="en-US" sz="1800" dirty="0" smtClean="0">
                <a:ea typeface="黑体" pitchFamily="49" charset="-122"/>
              </a:rPr>
              <a:t>月</a:t>
            </a:r>
            <a:r>
              <a:rPr lang="zh-CN" altLang="en-US" sz="1800" kern="1200" dirty="0" smtClean="0">
                <a:ea typeface="黑体" pitchFamily="49" charset="-122"/>
              </a:rPr>
              <a:t>系统正式上线运行</a:t>
            </a:r>
            <a:endParaRPr lang="zh-CN" altLang="en-US" sz="1800" kern="1200" dirty="0">
              <a:ea typeface="黑体" pitchFamily="49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rot="26592">
            <a:off x="1895127" y="1763370"/>
            <a:ext cx="519806" cy="409806"/>
          </a:xfrm>
          <a:custGeom>
            <a:avLst/>
            <a:gdLst>
              <a:gd name="connsiteX0" fmla="*/ 0 w 519806"/>
              <a:gd name="connsiteY0" fmla="*/ 81961 h 409806"/>
              <a:gd name="connsiteX1" fmla="*/ 314903 w 519806"/>
              <a:gd name="connsiteY1" fmla="*/ 81961 h 409806"/>
              <a:gd name="connsiteX2" fmla="*/ 314903 w 519806"/>
              <a:gd name="connsiteY2" fmla="*/ 0 h 409806"/>
              <a:gd name="connsiteX3" fmla="*/ 519806 w 519806"/>
              <a:gd name="connsiteY3" fmla="*/ 204903 h 409806"/>
              <a:gd name="connsiteX4" fmla="*/ 314903 w 519806"/>
              <a:gd name="connsiteY4" fmla="*/ 409806 h 409806"/>
              <a:gd name="connsiteX5" fmla="*/ 314903 w 519806"/>
              <a:gd name="connsiteY5" fmla="*/ 327845 h 409806"/>
              <a:gd name="connsiteX6" fmla="*/ 0 w 519806"/>
              <a:gd name="connsiteY6" fmla="*/ 327845 h 409806"/>
              <a:gd name="connsiteX7" fmla="*/ 0 w 519806"/>
              <a:gd name="connsiteY7" fmla="*/ 81961 h 40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6" h="409806">
                <a:moveTo>
                  <a:pt x="0" y="81961"/>
                </a:moveTo>
                <a:lnTo>
                  <a:pt x="314903" y="81961"/>
                </a:lnTo>
                <a:lnTo>
                  <a:pt x="314903" y="0"/>
                </a:lnTo>
                <a:lnTo>
                  <a:pt x="519806" y="204903"/>
                </a:lnTo>
                <a:lnTo>
                  <a:pt x="314903" y="409806"/>
                </a:lnTo>
                <a:lnTo>
                  <a:pt x="314903" y="327845"/>
                </a:lnTo>
                <a:lnTo>
                  <a:pt x="0" y="327845"/>
                </a:lnTo>
                <a:lnTo>
                  <a:pt x="0" y="81961"/>
                </a:lnTo>
                <a:close/>
              </a:path>
            </a:pathLst>
          </a:cu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961" rIns="122941" bIns="81960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6" name="任意多边形 15"/>
          <p:cNvSpPr/>
          <p:nvPr/>
        </p:nvSpPr>
        <p:spPr>
          <a:xfrm>
            <a:off x="2612740" y="1649119"/>
            <a:ext cx="1646001" cy="1166400"/>
          </a:xfrm>
          <a:custGeom>
            <a:avLst/>
            <a:gdLst>
              <a:gd name="connsiteX0" fmla="*/ 0 w 1646001"/>
              <a:gd name="connsiteY0" fmla="*/ 116640 h 1166400"/>
              <a:gd name="connsiteX1" fmla="*/ 34163 w 1646001"/>
              <a:gd name="connsiteY1" fmla="*/ 34163 h 1166400"/>
              <a:gd name="connsiteX2" fmla="*/ 116640 w 1646001"/>
              <a:gd name="connsiteY2" fmla="*/ 0 h 1166400"/>
              <a:gd name="connsiteX3" fmla="*/ 1529361 w 1646001"/>
              <a:gd name="connsiteY3" fmla="*/ 0 h 1166400"/>
              <a:gd name="connsiteX4" fmla="*/ 1611838 w 1646001"/>
              <a:gd name="connsiteY4" fmla="*/ 34163 h 1166400"/>
              <a:gd name="connsiteX5" fmla="*/ 1646001 w 1646001"/>
              <a:gd name="connsiteY5" fmla="*/ 116640 h 1166400"/>
              <a:gd name="connsiteX6" fmla="*/ 1646001 w 1646001"/>
              <a:gd name="connsiteY6" fmla="*/ 1049760 h 1166400"/>
              <a:gd name="connsiteX7" fmla="*/ 1611838 w 1646001"/>
              <a:gd name="connsiteY7" fmla="*/ 1132237 h 1166400"/>
              <a:gd name="connsiteX8" fmla="*/ 1529361 w 1646001"/>
              <a:gd name="connsiteY8" fmla="*/ 1166400 h 1166400"/>
              <a:gd name="connsiteX9" fmla="*/ 116640 w 1646001"/>
              <a:gd name="connsiteY9" fmla="*/ 1166400 h 1166400"/>
              <a:gd name="connsiteX10" fmla="*/ 34163 w 1646001"/>
              <a:gd name="connsiteY10" fmla="*/ 1132237 h 1166400"/>
              <a:gd name="connsiteX11" fmla="*/ 0 w 1646001"/>
              <a:gd name="connsiteY11" fmla="*/ 1049760 h 1166400"/>
              <a:gd name="connsiteX12" fmla="*/ 0 w 1646001"/>
              <a:gd name="connsiteY12" fmla="*/ 116640 h 1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166400">
                <a:moveTo>
                  <a:pt x="0" y="116640"/>
                </a:moveTo>
                <a:cubicBezTo>
                  <a:pt x="0" y="85705"/>
                  <a:pt x="12289" y="56037"/>
                  <a:pt x="34163" y="34163"/>
                </a:cubicBezTo>
                <a:cubicBezTo>
                  <a:pt x="56037" y="12289"/>
                  <a:pt x="85705" y="0"/>
                  <a:pt x="116640" y="0"/>
                </a:cubicBezTo>
                <a:lnTo>
                  <a:pt x="1529361" y="0"/>
                </a:lnTo>
                <a:cubicBezTo>
                  <a:pt x="1560296" y="0"/>
                  <a:pt x="1589964" y="12289"/>
                  <a:pt x="1611838" y="34163"/>
                </a:cubicBezTo>
                <a:cubicBezTo>
                  <a:pt x="1633712" y="56037"/>
                  <a:pt x="1646001" y="85705"/>
                  <a:pt x="1646001" y="116640"/>
                </a:cubicBezTo>
                <a:lnTo>
                  <a:pt x="1646001" y="1049760"/>
                </a:lnTo>
                <a:cubicBezTo>
                  <a:pt x="1646001" y="1080695"/>
                  <a:pt x="1633712" y="1110363"/>
                  <a:pt x="1611838" y="1132237"/>
                </a:cubicBezTo>
                <a:cubicBezTo>
                  <a:pt x="1589964" y="1154111"/>
                  <a:pt x="1560296" y="1166400"/>
                  <a:pt x="1529361" y="1166400"/>
                </a:cubicBezTo>
                <a:lnTo>
                  <a:pt x="116640" y="1166400"/>
                </a:lnTo>
                <a:cubicBezTo>
                  <a:pt x="85705" y="1166400"/>
                  <a:pt x="56037" y="1154111"/>
                  <a:pt x="34163" y="1132237"/>
                </a:cubicBezTo>
                <a:cubicBezTo>
                  <a:pt x="12289" y="1110363"/>
                  <a:pt x="0" y="1080695"/>
                  <a:pt x="0" y="1049760"/>
                </a:cubicBezTo>
                <a:lnTo>
                  <a:pt x="0" y="11664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610870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kern="1200" smtClean="0">
                <a:solidFill>
                  <a:srgbClr val="C00000"/>
                </a:solidFill>
              </a:rPr>
              <a:t>2009</a:t>
            </a:r>
            <a:endParaRPr lang="zh-CN" altLang="en-US" sz="2700" b="1" kern="1200">
              <a:solidFill>
                <a:srgbClr val="C00000"/>
              </a:solidFill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2683877" y="2307518"/>
            <a:ext cx="2039510" cy="3764299"/>
          </a:xfrm>
          <a:custGeom>
            <a:avLst/>
            <a:gdLst>
              <a:gd name="connsiteX0" fmla="*/ 0 w 1646001"/>
              <a:gd name="connsiteY0" fmla="*/ 155520 h 1555200"/>
              <a:gd name="connsiteX1" fmla="*/ 45551 w 1646001"/>
              <a:gd name="connsiteY1" fmla="*/ 45551 h 1555200"/>
              <a:gd name="connsiteX2" fmla="*/ 155520 w 1646001"/>
              <a:gd name="connsiteY2" fmla="*/ 0 h 1555200"/>
              <a:gd name="connsiteX3" fmla="*/ 1490481 w 1646001"/>
              <a:gd name="connsiteY3" fmla="*/ 0 h 1555200"/>
              <a:gd name="connsiteX4" fmla="*/ 1600450 w 1646001"/>
              <a:gd name="connsiteY4" fmla="*/ 45551 h 1555200"/>
              <a:gd name="connsiteX5" fmla="*/ 1646001 w 1646001"/>
              <a:gd name="connsiteY5" fmla="*/ 155520 h 1555200"/>
              <a:gd name="connsiteX6" fmla="*/ 1646001 w 1646001"/>
              <a:gd name="connsiteY6" fmla="*/ 1399680 h 1555200"/>
              <a:gd name="connsiteX7" fmla="*/ 1600450 w 1646001"/>
              <a:gd name="connsiteY7" fmla="*/ 1509649 h 1555200"/>
              <a:gd name="connsiteX8" fmla="*/ 1490481 w 1646001"/>
              <a:gd name="connsiteY8" fmla="*/ 1555200 h 1555200"/>
              <a:gd name="connsiteX9" fmla="*/ 155520 w 1646001"/>
              <a:gd name="connsiteY9" fmla="*/ 1555200 h 1555200"/>
              <a:gd name="connsiteX10" fmla="*/ 45551 w 1646001"/>
              <a:gd name="connsiteY10" fmla="*/ 1509649 h 1555200"/>
              <a:gd name="connsiteX11" fmla="*/ 0 w 1646001"/>
              <a:gd name="connsiteY11" fmla="*/ 1399680 h 1555200"/>
              <a:gd name="connsiteX12" fmla="*/ 0 w 1646001"/>
              <a:gd name="connsiteY12" fmla="*/ 155520 h 15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555200">
                <a:moveTo>
                  <a:pt x="0" y="155520"/>
                </a:moveTo>
                <a:cubicBezTo>
                  <a:pt x="0" y="114274"/>
                  <a:pt x="16385" y="74716"/>
                  <a:pt x="45551" y="45551"/>
                </a:cubicBezTo>
                <a:cubicBezTo>
                  <a:pt x="74717" y="16385"/>
                  <a:pt x="114274" y="0"/>
                  <a:pt x="155520" y="0"/>
                </a:cubicBezTo>
                <a:lnTo>
                  <a:pt x="1490481" y="0"/>
                </a:lnTo>
                <a:cubicBezTo>
                  <a:pt x="1531727" y="0"/>
                  <a:pt x="1571285" y="16385"/>
                  <a:pt x="1600450" y="45551"/>
                </a:cubicBezTo>
                <a:cubicBezTo>
                  <a:pt x="1629616" y="74717"/>
                  <a:pt x="1646001" y="114274"/>
                  <a:pt x="1646001" y="155520"/>
                </a:cubicBezTo>
                <a:lnTo>
                  <a:pt x="1646001" y="1399680"/>
                </a:lnTo>
                <a:cubicBezTo>
                  <a:pt x="1646001" y="1440926"/>
                  <a:pt x="1629616" y="1480484"/>
                  <a:pt x="1600450" y="1509649"/>
                </a:cubicBezTo>
                <a:cubicBezTo>
                  <a:pt x="1571284" y="1538815"/>
                  <a:pt x="1531727" y="1555200"/>
                  <a:pt x="1490481" y="1555200"/>
                </a:cubicBezTo>
                <a:lnTo>
                  <a:pt x="155520" y="1555200"/>
                </a:lnTo>
                <a:cubicBezTo>
                  <a:pt x="114274" y="1555200"/>
                  <a:pt x="74716" y="1538815"/>
                  <a:pt x="45551" y="1509649"/>
                </a:cubicBezTo>
                <a:cubicBezTo>
                  <a:pt x="16385" y="1480483"/>
                  <a:pt x="0" y="1440926"/>
                  <a:pt x="0" y="1399680"/>
                </a:cubicBezTo>
                <a:lnTo>
                  <a:pt x="0" y="15552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000" tIns="252000" rIns="72000" bIns="252000" numCol="1" spcCol="1270" anchor="t" anchorCtr="0">
            <a:noAutofit/>
          </a:bodyPr>
          <a:lstStyle/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kern="1200" dirty="0" smtClean="0">
                <a:ea typeface="黑体" pitchFamily="49" charset="-122"/>
              </a:rPr>
              <a:t>话题分析</a:t>
            </a:r>
            <a:endParaRPr lang="en-US" altLang="zh-CN" kern="1200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课程搜索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学术社区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altLang="zh-CN" dirty="0" smtClean="0">
              <a:ea typeface="黑体" pitchFamily="49" charset="-122"/>
            </a:endParaRPr>
          </a:p>
          <a:p>
            <a:pPr marL="228600" lvl="1" indent="-228600" algn="l" defTabSz="12001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en-US" altLang="zh-CN" sz="1800" b="1" kern="1200" dirty="0" smtClean="0">
                <a:solidFill>
                  <a:srgbClr val="C00000"/>
                </a:solidFill>
                <a:ea typeface="黑体" pitchFamily="49" charset="-122"/>
              </a:rPr>
              <a:t>187</a:t>
            </a:r>
            <a:r>
              <a:rPr lang="zh-CN" altLang="en-US" sz="1800" kern="1200" dirty="0" smtClean="0">
                <a:solidFill>
                  <a:schemeClr val="tx1"/>
                </a:solidFill>
                <a:ea typeface="黑体" pitchFamily="49" charset="-122"/>
              </a:rPr>
              <a:t>个国家</a:t>
            </a:r>
            <a:r>
              <a:rPr lang="en-US" altLang="zh-CN" sz="1800" kern="1200" dirty="0" smtClean="0">
                <a:solidFill>
                  <a:schemeClr val="tx1"/>
                </a:solidFill>
                <a:ea typeface="黑体" pitchFamily="49" charset="-122"/>
              </a:rPr>
              <a:t>/</a:t>
            </a:r>
            <a:r>
              <a:rPr lang="zh-CN" altLang="en-US" sz="1800" kern="1200" dirty="0" smtClean="0">
                <a:solidFill>
                  <a:schemeClr val="tx1"/>
                </a:solidFill>
                <a:ea typeface="黑体" pitchFamily="49" charset="-122"/>
              </a:rPr>
              <a:t>地区</a:t>
            </a:r>
            <a:r>
              <a:rPr lang="en-US" altLang="zh-CN" sz="1800" b="1" kern="1200" dirty="0" smtClean="0">
                <a:solidFill>
                  <a:srgbClr val="C00000"/>
                </a:solidFill>
                <a:ea typeface="黑体" pitchFamily="49" charset="-122"/>
              </a:rPr>
              <a:t>52</a:t>
            </a:r>
            <a:r>
              <a:rPr lang="zh-CN" altLang="en-US" sz="1800" b="1" kern="1200" dirty="0" smtClean="0">
                <a:solidFill>
                  <a:srgbClr val="C00000"/>
                </a:solidFill>
                <a:ea typeface="黑体" pitchFamily="49" charset="-122"/>
              </a:rPr>
              <a:t>万</a:t>
            </a:r>
            <a:r>
              <a:rPr lang="zh-CN" altLang="en-US" sz="1800" kern="1200" dirty="0" smtClean="0">
                <a:ea typeface="黑体" pitchFamily="49" charset="-122"/>
              </a:rPr>
              <a:t>独立</a:t>
            </a:r>
            <a:r>
              <a:rPr lang="en-US" altLang="zh-CN" sz="1800" kern="1200" dirty="0" smtClean="0">
                <a:ea typeface="黑体" pitchFamily="49" charset="-122"/>
              </a:rPr>
              <a:t>IP</a:t>
            </a:r>
            <a:endParaRPr lang="zh-CN" altLang="en-US" sz="1800" kern="1200" dirty="0">
              <a:ea typeface="黑体" pitchFamily="49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484948" y="1773416"/>
            <a:ext cx="528999" cy="409806"/>
          </a:xfrm>
          <a:custGeom>
            <a:avLst/>
            <a:gdLst>
              <a:gd name="connsiteX0" fmla="*/ 0 w 528999"/>
              <a:gd name="connsiteY0" fmla="*/ 81961 h 409806"/>
              <a:gd name="connsiteX1" fmla="*/ 324096 w 528999"/>
              <a:gd name="connsiteY1" fmla="*/ 81961 h 409806"/>
              <a:gd name="connsiteX2" fmla="*/ 324096 w 528999"/>
              <a:gd name="connsiteY2" fmla="*/ 0 h 409806"/>
              <a:gd name="connsiteX3" fmla="*/ 528999 w 528999"/>
              <a:gd name="connsiteY3" fmla="*/ 204903 h 409806"/>
              <a:gd name="connsiteX4" fmla="*/ 324096 w 528999"/>
              <a:gd name="connsiteY4" fmla="*/ 409806 h 409806"/>
              <a:gd name="connsiteX5" fmla="*/ 324096 w 528999"/>
              <a:gd name="connsiteY5" fmla="*/ 327845 h 409806"/>
              <a:gd name="connsiteX6" fmla="*/ 0 w 528999"/>
              <a:gd name="connsiteY6" fmla="*/ 327845 h 409806"/>
              <a:gd name="connsiteX7" fmla="*/ 0 w 528999"/>
              <a:gd name="connsiteY7" fmla="*/ 81961 h 40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999" h="409806">
                <a:moveTo>
                  <a:pt x="0" y="81961"/>
                </a:moveTo>
                <a:lnTo>
                  <a:pt x="324096" y="81961"/>
                </a:lnTo>
                <a:lnTo>
                  <a:pt x="324096" y="0"/>
                </a:lnTo>
                <a:lnTo>
                  <a:pt x="528999" y="204903"/>
                </a:lnTo>
                <a:lnTo>
                  <a:pt x="324096" y="409806"/>
                </a:lnTo>
                <a:lnTo>
                  <a:pt x="324096" y="327845"/>
                </a:lnTo>
                <a:lnTo>
                  <a:pt x="0" y="327845"/>
                </a:lnTo>
                <a:lnTo>
                  <a:pt x="0" y="81961"/>
                </a:lnTo>
                <a:close/>
              </a:path>
            </a:pathLst>
          </a:cu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961" rIns="122942" bIns="81961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19" name="任意多边形 18"/>
          <p:cNvSpPr/>
          <p:nvPr/>
        </p:nvSpPr>
        <p:spPr>
          <a:xfrm>
            <a:off x="5169024" y="1649119"/>
            <a:ext cx="1646001" cy="1166400"/>
          </a:xfrm>
          <a:custGeom>
            <a:avLst/>
            <a:gdLst>
              <a:gd name="connsiteX0" fmla="*/ 0 w 1646001"/>
              <a:gd name="connsiteY0" fmla="*/ 116640 h 1166400"/>
              <a:gd name="connsiteX1" fmla="*/ 34163 w 1646001"/>
              <a:gd name="connsiteY1" fmla="*/ 34163 h 1166400"/>
              <a:gd name="connsiteX2" fmla="*/ 116640 w 1646001"/>
              <a:gd name="connsiteY2" fmla="*/ 0 h 1166400"/>
              <a:gd name="connsiteX3" fmla="*/ 1529361 w 1646001"/>
              <a:gd name="connsiteY3" fmla="*/ 0 h 1166400"/>
              <a:gd name="connsiteX4" fmla="*/ 1611838 w 1646001"/>
              <a:gd name="connsiteY4" fmla="*/ 34163 h 1166400"/>
              <a:gd name="connsiteX5" fmla="*/ 1646001 w 1646001"/>
              <a:gd name="connsiteY5" fmla="*/ 116640 h 1166400"/>
              <a:gd name="connsiteX6" fmla="*/ 1646001 w 1646001"/>
              <a:gd name="connsiteY6" fmla="*/ 1049760 h 1166400"/>
              <a:gd name="connsiteX7" fmla="*/ 1611838 w 1646001"/>
              <a:gd name="connsiteY7" fmla="*/ 1132237 h 1166400"/>
              <a:gd name="connsiteX8" fmla="*/ 1529361 w 1646001"/>
              <a:gd name="connsiteY8" fmla="*/ 1166400 h 1166400"/>
              <a:gd name="connsiteX9" fmla="*/ 116640 w 1646001"/>
              <a:gd name="connsiteY9" fmla="*/ 1166400 h 1166400"/>
              <a:gd name="connsiteX10" fmla="*/ 34163 w 1646001"/>
              <a:gd name="connsiteY10" fmla="*/ 1132237 h 1166400"/>
              <a:gd name="connsiteX11" fmla="*/ 0 w 1646001"/>
              <a:gd name="connsiteY11" fmla="*/ 1049760 h 1166400"/>
              <a:gd name="connsiteX12" fmla="*/ 0 w 1646001"/>
              <a:gd name="connsiteY12" fmla="*/ 116640 h 1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166400">
                <a:moveTo>
                  <a:pt x="0" y="116640"/>
                </a:moveTo>
                <a:cubicBezTo>
                  <a:pt x="0" y="85705"/>
                  <a:pt x="12289" y="56037"/>
                  <a:pt x="34163" y="34163"/>
                </a:cubicBezTo>
                <a:cubicBezTo>
                  <a:pt x="56037" y="12289"/>
                  <a:pt x="85705" y="0"/>
                  <a:pt x="116640" y="0"/>
                </a:cubicBezTo>
                <a:lnTo>
                  <a:pt x="1529361" y="0"/>
                </a:lnTo>
                <a:cubicBezTo>
                  <a:pt x="1560296" y="0"/>
                  <a:pt x="1589964" y="12289"/>
                  <a:pt x="1611838" y="34163"/>
                </a:cubicBezTo>
                <a:cubicBezTo>
                  <a:pt x="1633712" y="56037"/>
                  <a:pt x="1646001" y="85705"/>
                  <a:pt x="1646001" y="116640"/>
                </a:cubicBezTo>
                <a:lnTo>
                  <a:pt x="1646001" y="1049760"/>
                </a:lnTo>
                <a:cubicBezTo>
                  <a:pt x="1646001" y="1080695"/>
                  <a:pt x="1633712" y="1110363"/>
                  <a:pt x="1611838" y="1132237"/>
                </a:cubicBezTo>
                <a:cubicBezTo>
                  <a:pt x="1589964" y="1154111"/>
                  <a:pt x="1560296" y="1166400"/>
                  <a:pt x="1529361" y="1166400"/>
                </a:cubicBezTo>
                <a:lnTo>
                  <a:pt x="116640" y="1166400"/>
                </a:lnTo>
                <a:cubicBezTo>
                  <a:pt x="85705" y="1166400"/>
                  <a:pt x="56037" y="1154111"/>
                  <a:pt x="34163" y="1132237"/>
                </a:cubicBezTo>
                <a:cubicBezTo>
                  <a:pt x="12289" y="1110363"/>
                  <a:pt x="0" y="1080695"/>
                  <a:pt x="0" y="1049760"/>
                </a:cubicBezTo>
                <a:lnTo>
                  <a:pt x="0" y="11664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610870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kern="1200" smtClean="0">
                <a:solidFill>
                  <a:srgbClr val="C00000"/>
                </a:solidFill>
              </a:rPr>
              <a:t>2010</a:t>
            </a:r>
            <a:endParaRPr lang="zh-CN" altLang="en-US" sz="2700" b="1" kern="1200">
              <a:solidFill>
                <a:srgbClr val="C000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240162" y="2307518"/>
            <a:ext cx="2053098" cy="3764299"/>
          </a:xfrm>
          <a:prstGeom prst="roundRect">
            <a:avLst>
              <a:gd name="adj" fmla="val 1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lIns="0" tIns="180000" rIns="36000" bIns="252000"/>
          <a:lstStyle/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r>
              <a:rPr lang="zh-CN" altLang="en-US" dirty="0" smtClean="0">
                <a:ea typeface="黑体" pitchFamily="49" charset="-122"/>
              </a:rPr>
              <a:t>关系分析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命名排歧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审稿人推荐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r>
              <a:rPr lang="en-US" altLang="zh-CN" sz="1800" b="1" dirty="0" smtClean="0">
                <a:solidFill>
                  <a:srgbClr val="C00000"/>
                </a:solidFill>
                <a:ea typeface="黑体" pitchFamily="49" charset="-122"/>
              </a:rPr>
              <a:t>202</a:t>
            </a:r>
            <a:r>
              <a:rPr lang="zh-CN" altLang="en-US" sz="1800" dirty="0" smtClean="0">
                <a:solidFill>
                  <a:schemeClr val="tx1"/>
                </a:solidFill>
                <a:ea typeface="黑体" pitchFamily="49" charset="-122"/>
              </a:rPr>
              <a:t>个国家</a:t>
            </a:r>
            <a:r>
              <a:rPr lang="en-US" altLang="zh-CN" sz="1800" dirty="0" smtClean="0">
                <a:solidFill>
                  <a:schemeClr val="tx1"/>
                </a:solidFill>
                <a:ea typeface="黑体" pitchFamily="49" charset="-122"/>
              </a:rPr>
              <a:t>/</a:t>
            </a:r>
            <a:r>
              <a:rPr lang="zh-CN" altLang="en-US" sz="1800" dirty="0" smtClean="0">
                <a:solidFill>
                  <a:schemeClr val="tx1"/>
                </a:solidFill>
                <a:ea typeface="黑体" pitchFamily="49" charset="-122"/>
              </a:rPr>
              <a:t>地区</a:t>
            </a:r>
            <a:r>
              <a:rPr lang="en-US" altLang="zh-CN" sz="1800" b="1" dirty="0" smtClean="0">
                <a:solidFill>
                  <a:srgbClr val="C00000"/>
                </a:solidFill>
                <a:ea typeface="黑体" pitchFamily="49" charset="-122"/>
              </a:rPr>
              <a:t>102</a:t>
            </a:r>
            <a:r>
              <a:rPr lang="zh-CN" altLang="en-US" sz="1800" b="1" dirty="0" smtClean="0">
                <a:solidFill>
                  <a:srgbClr val="C00000"/>
                </a:solidFill>
                <a:ea typeface="黑体" pitchFamily="49" charset="-122"/>
              </a:rPr>
              <a:t>万</a:t>
            </a:r>
            <a:r>
              <a:rPr lang="zh-CN" altLang="en-US" sz="1800" dirty="0" smtClean="0">
                <a:ea typeface="黑体" pitchFamily="49" charset="-122"/>
              </a:rPr>
              <a:t>独立</a:t>
            </a:r>
            <a:r>
              <a:rPr lang="en-US" altLang="zh-CN" sz="1800" dirty="0" smtClean="0">
                <a:ea typeface="黑体" pitchFamily="49" charset="-122"/>
              </a:rPr>
              <a:t>IP</a:t>
            </a:r>
            <a:endParaRPr lang="zh-CN" altLang="en-US" sz="1800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endParaRPr lang="en-US" altLang="zh-CN" dirty="0" smtClean="0">
              <a:ea typeface="黑体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7113240" y="1773416"/>
            <a:ext cx="528999" cy="409806"/>
          </a:xfrm>
          <a:custGeom>
            <a:avLst/>
            <a:gdLst>
              <a:gd name="connsiteX0" fmla="*/ 0 w 528999"/>
              <a:gd name="connsiteY0" fmla="*/ 81961 h 409806"/>
              <a:gd name="connsiteX1" fmla="*/ 324096 w 528999"/>
              <a:gd name="connsiteY1" fmla="*/ 81961 h 409806"/>
              <a:gd name="connsiteX2" fmla="*/ 324096 w 528999"/>
              <a:gd name="connsiteY2" fmla="*/ 0 h 409806"/>
              <a:gd name="connsiteX3" fmla="*/ 528999 w 528999"/>
              <a:gd name="connsiteY3" fmla="*/ 204903 h 409806"/>
              <a:gd name="connsiteX4" fmla="*/ 324096 w 528999"/>
              <a:gd name="connsiteY4" fmla="*/ 409806 h 409806"/>
              <a:gd name="connsiteX5" fmla="*/ 324096 w 528999"/>
              <a:gd name="connsiteY5" fmla="*/ 327845 h 409806"/>
              <a:gd name="connsiteX6" fmla="*/ 0 w 528999"/>
              <a:gd name="connsiteY6" fmla="*/ 327845 h 409806"/>
              <a:gd name="connsiteX7" fmla="*/ 0 w 528999"/>
              <a:gd name="connsiteY7" fmla="*/ 81961 h 409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8999" h="409806">
                <a:moveTo>
                  <a:pt x="0" y="81961"/>
                </a:moveTo>
                <a:lnTo>
                  <a:pt x="324096" y="81961"/>
                </a:lnTo>
                <a:lnTo>
                  <a:pt x="324096" y="0"/>
                </a:lnTo>
                <a:lnTo>
                  <a:pt x="528999" y="204903"/>
                </a:lnTo>
                <a:lnTo>
                  <a:pt x="324096" y="409806"/>
                </a:lnTo>
                <a:lnTo>
                  <a:pt x="324096" y="327845"/>
                </a:lnTo>
                <a:lnTo>
                  <a:pt x="0" y="327845"/>
                </a:lnTo>
                <a:lnTo>
                  <a:pt x="0" y="81961"/>
                </a:lnTo>
                <a:close/>
              </a:path>
            </a:pathLst>
          </a:cu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81961" rIns="122942" bIns="81961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1800" kern="1200"/>
          </a:p>
        </p:txBody>
      </p:sp>
      <p:sp>
        <p:nvSpPr>
          <p:cNvPr id="22" name="任意多边形 21"/>
          <p:cNvSpPr/>
          <p:nvPr/>
        </p:nvSpPr>
        <p:spPr>
          <a:xfrm>
            <a:off x="7761312" y="1649119"/>
            <a:ext cx="1646001" cy="1166400"/>
          </a:xfrm>
          <a:custGeom>
            <a:avLst/>
            <a:gdLst>
              <a:gd name="connsiteX0" fmla="*/ 0 w 1646001"/>
              <a:gd name="connsiteY0" fmla="*/ 116640 h 1166400"/>
              <a:gd name="connsiteX1" fmla="*/ 34163 w 1646001"/>
              <a:gd name="connsiteY1" fmla="*/ 34163 h 1166400"/>
              <a:gd name="connsiteX2" fmla="*/ 116640 w 1646001"/>
              <a:gd name="connsiteY2" fmla="*/ 0 h 1166400"/>
              <a:gd name="connsiteX3" fmla="*/ 1529361 w 1646001"/>
              <a:gd name="connsiteY3" fmla="*/ 0 h 1166400"/>
              <a:gd name="connsiteX4" fmla="*/ 1611838 w 1646001"/>
              <a:gd name="connsiteY4" fmla="*/ 34163 h 1166400"/>
              <a:gd name="connsiteX5" fmla="*/ 1646001 w 1646001"/>
              <a:gd name="connsiteY5" fmla="*/ 116640 h 1166400"/>
              <a:gd name="connsiteX6" fmla="*/ 1646001 w 1646001"/>
              <a:gd name="connsiteY6" fmla="*/ 1049760 h 1166400"/>
              <a:gd name="connsiteX7" fmla="*/ 1611838 w 1646001"/>
              <a:gd name="connsiteY7" fmla="*/ 1132237 h 1166400"/>
              <a:gd name="connsiteX8" fmla="*/ 1529361 w 1646001"/>
              <a:gd name="connsiteY8" fmla="*/ 1166400 h 1166400"/>
              <a:gd name="connsiteX9" fmla="*/ 116640 w 1646001"/>
              <a:gd name="connsiteY9" fmla="*/ 1166400 h 1166400"/>
              <a:gd name="connsiteX10" fmla="*/ 34163 w 1646001"/>
              <a:gd name="connsiteY10" fmla="*/ 1132237 h 1166400"/>
              <a:gd name="connsiteX11" fmla="*/ 0 w 1646001"/>
              <a:gd name="connsiteY11" fmla="*/ 1049760 h 1166400"/>
              <a:gd name="connsiteX12" fmla="*/ 0 w 1646001"/>
              <a:gd name="connsiteY12" fmla="*/ 116640 h 116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166400">
                <a:moveTo>
                  <a:pt x="0" y="116640"/>
                </a:moveTo>
                <a:cubicBezTo>
                  <a:pt x="0" y="85705"/>
                  <a:pt x="12289" y="56037"/>
                  <a:pt x="34163" y="34163"/>
                </a:cubicBezTo>
                <a:cubicBezTo>
                  <a:pt x="56037" y="12289"/>
                  <a:pt x="85705" y="0"/>
                  <a:pt x="116640" y="0"/>
                </a:cubicBezTo>
                <a:lnTo>
                  <a:pt x="1529361" y="0"/>
                </a:lnTo>
                <a:cubicBezTo>
                  <a:pt x="1560296" y="0"/>
                  <a:pt x="1589964" y="12289"/>
                  <a:pt x="1611838" y="34163"/>
                </a:cubicBezTo>
                <a:cubicBezTo>
                  <a:pt x="1633712" y="56037"/>
                  <a:pt x="1646001" y="85705"/>
                  <a:pt x="1646001" y="116640"/>
                </a:cubicBezTo>
                <a:lnTo>
                  <a:pt x="1646001" y="1049760"/>
                </a:lnTo>
                <a:cubicBezTo>
                  <a:pt x="1646001" y="1080695"/>
                  <a:pt x="1633712" y="1110363"/>
                  <a:pt x="1611838" y="1132237"/>
                </a:cubicBezTo>
                <a:cubicBezTo>
                  <a:pt x="1589964" y="1154111"/>
                  <a:pt x="1560296" y="1166400"/>
                  <a:pt x="1529361" y="1166400"/>
                </a:cubicBezTo>
                <a:lnTo>
                  <a:pt x="116640" y="1166400"/>
                </a:lnTo>
                <a:cubicBezTo>
                  <a:pt x="85705" y="1166400"/>
                  <a:pt x="56037" y="1154111"/>
                  <a:pt x="34163" y="1132237"/>
                </a:cubicBezTo>
                <a:cubicBezTo>
                  <a:pt x="12289" y="1110363"/>
                  <a:pt x="0" y="1080695"/>
                  <a:pt x="0" y="1049760"/>
                </a:cubicBezTo>
                <a:lnTo>
                  <a:pt x="0" y="116640"/>
                </a:lnTo>
                <a:close/>
              </a:path>
            </a:pathLst>
          </a:custGeom>
          <a:ln w="12700">
            <a:solidFill>
              <a:schemeClr val="tx1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2024" tIns="192024" rIns="192024" bIns="610870" numCol="1" spcCol="1270" anchor="t" anchorCtr="0">
            <a:noAutofit/>
          </a:bodyPr>
          <a:lstStyle/>
          <a:p>
            <a:pPr lvl="0" algn="l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700" b="1" kern="1200" smtClean="0">
                <a:solidFill>
                  <a:srgbClr val="C00000"/>
                </a:solidFill>
              </a:rPr>
              <a:t>2012</a:t>
            </a:r>
            <a:endParaRPr lang="zh-CN" altLang="en-US" sz="2700" b="1" kern="1200">
              <a:solidFill>
                <a:srgbClr val="C00000"/>
              </a:solidFill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832450" y="2307518"/>
            <a:ext cx="2039510" cy="3764299"/>
          </a:xfrm>
          <a:custGeom>
            <a:avLst/>
            <a:gdLst>
              <a:gd name="connsiteX0" fmla="*/ 0 w 1646001"/>
              <a:gd name="connsiteY0" fmla="*/ 155520 h 1555200"/>
              <a:gd name="connsiteX1" fmla="*/ 45551 w 1646001"/>
              <a:gd name="connsiteY1" fmla="*/ 45551 h 1555200"/>
              <a:gd name="connsiteX2" fmla="*/ 155520 w 1646001"/>
              <a:gd name="connsiteY2" fmla="*/ 0 h 1555200"/>
              <a:gd name="connsiteX3" fmla="*/ 1490481 w 1646001"/>
              <a:gd name="connsiteY3" fmla="*/ 0 h 1555200"/>
              <a:gd name="connsiteX4" fmla="*/ 1600450 w 1646001"/>
              <a:gd name="connsiteY4" fmla="*/ 45551 h 1555200"/>
              <a:gd name="connsiteX5" fmla="*/ 1646001 w 1646001"/>
              <a:gd name="connsiteY5" fmla="*/ 155520 h 1555200"/>
              <a:gd name="connsiteX6" fmla="*/ 1646001 w 1646001"/>
              <a:gd name="connsiteY6" fmla="*/ 1399680 h 1555200"/>
              <a:gd name="connsiteX7" fmla="*/ 1600450 w 1646001"/>
              <a:gd name="connsiteY7" fmla="*/ 1509649 h 1555200"/>
              <a:gd name="connsiteX8" fmla="*/ 1490481 w 1646001"/>
              <a:gd name="connsiteY8" fmla="*/ 1555200 h 1555200"/>
              <a:gd name="connsiteX9" fmla="*/ 155520 w 1646001"/>
              <a:gd name="connsiteY9" fmla="*/ 1555200 h 1555200"/>
              <a:gd name="connsiteX10" fmla="*/ 45551 w 1646001"/>
              <a:gd name="connsiteY10" fmla="*/ 1509649 h 1555200"/>
              <a:gd name="connsiteX11" fmla="*/ 0 w 1646001"/>
              <a:gd name="connsiteY11" fmla="*/ 1399680 h 1555200"/>
              <a:gd name="connsiteX12" fmla="*/ 0 w 1646001"/>
              <a:gd name="connsiteY12" fmla="*/ 155520 h 155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46001" h="1555200">
                <a:moveTo>
                  <a:pt x="0" y="155520"/>
                </a:moveTo>
                <a:cubicBezTo>
                  <a:pt x="0" y="114274"/>
                  <a:pt x="16385" y="74716"/>
                  <a:pt x="45551" y="45551"/>
                </a:cubicBezTo>
                <a:cubicBezTo>
                  <a:pt x="74717" y="16385"/>
                  <a:pt x="114274" y="0"/>
                  <a:pt x="155520" y="0"/>
                </a:cubicBezTo>
                <a:lnTo>
                  <a:pt x="1490481" y="0"/>
                </a:lnTo>
                <a:cubicBezTo>
                  <a:pt x="1531727" y="0"/>
                  <a:pt x="1571285" y="16385"/>
                  <a:pt x="1600450" y="45551"/>
                </a:cubicBezTo>
                <a:cubicBezTo>
                  <a:pt x="1629616" y="74717"/>
                  <a:pt x="1646001" y="114274"/>
                  <a:pt x="1646001" y="155520"/>
                </a:cubicBezTo>
                <a:lnTo>
                  <a:pt x="1646001" y="1399680"/>
                </a:lnTo>
                <a:cubicBezTo>
                  <a:pt x="1646001" y="1440926"/>
                  <a:pt x="1629616" y="1480484"/>
                  <a:pt x="1600450" y="1509649"/>
                </a:cubicBezTo>
                <a:cubicBezTo>
                  <a:pt x="1571284" y="1538815"/>
                  <a:pt x="1531727" y="1555200"/>
                  <a:pt x="1490481" y="1555200"/>
                </a:cubicBezTo>
                <a:lnTo>
                  <a:pt x="155520" y="1555200"/>
                </a:lnTo>
                <a:cubicBezTo>
                  <a:pt x="114274" y="1555200"/>
                  <a:pt x="74716" y="1538815"/>
                  <a:pt x="45551" y="1509649"/>
                </a:cubicBezTo>
                <a:cubicBezTo>
                  <a:pt x="16385" y="1480483"/>
                  <a:pt x="0" y="1440926"/>
                  <a:pt x="0" y="1399680"/>
                </a:cubicBezTo>
                <a:lnTo>
                  <a:pt x="0" y="155520"/>
                </a:lnTo>
                <a:close/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72000" tIns="252000" rIns="72000" bIns="252000" numCol="1" spcCol="1270" anchor="t" anchorCtr="0">
            <a:noAutofit/>
          </a:bodyPr>
          <a:lstStyle/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应用开发平台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地理搜索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r>
              <a:rPr lang="zh-CN" altLang="en-US" dirty="0" smtClean="0">
                <a:ea typeface="黑体" pitchFamily="49" charset="-122"/>
              </a:rPr>
              <a:t>协作关系推荐</a:t>
            </a: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Char char="••"/>
            </a:pPr>
            <a:endParaRPr lang="en-US" altLang="zh-CN" dirty="0" smtClean="0">
              <a:ea typeface="黑体" pitchFamily="49" charset="-122"/>
            </a:endParaRPr>
          </a:p>
          <a:p>
            <a:pPr marL="228600" lvl="1" indent="-228600" defTabSz="1200150">
              <a:lnSpc>
                <a:spcPct val="90000"/>
              </a:lnSpc>
              <a:spcAft>
                <a:spcPct val="15000"/>
              </a:spcAft>
              <a:buFontTx/>
              <a:buChar char="••"/>
            </a:pPr>
            <a:r>
              <a:rPr lang="en-US" altLang="zh-CN" sz="1800" b="1" dirty="0" smtClean="0">
                <a:solidFill>
                  <a:srgbClr val="C00000"/>
                </a:solidFill>
                <a:ea typeface="黑体" pitchFamily="49" charset="-122"/>
              </a:rPr>
              <a:t>220</a:t>
            </a:r>
            <a:r>
              <a:rPr lang="zh-CN" altLang="en-US" sz="1800" dirty="0" smtClean="0">
                <a:solidFill>
                  <a:schemeClr val="tx1"/>
                </a:solidFill>
                <a:ea typeface="黑体" pitchFamily="49" charset="-122"/>
              </a:rPr>
              <a:t>个国家</a:t>
            </a:r>
            <a:r>
              <a:rPr lang="en-US" altLang="zh-CN" sz="1800" dirty="0" smtClean="0">
                <a:solidFill>
                  <a:schemeClr val="tx1"/>
                </a:solidFill>
                <a:ea typeface="黑体" pitchFamily="49" charset="-122"/>
              </a:rPr>
              <a:t>/</a:t>
            </a:r>
            <a:r>
              <a:rPr lang="zh-CN" altLang="en-US" sz="1800" dirty="0" smtClean="0">
                <a:solidFill>
                  <a:schemeClr val="tx1"/>
                </a:solidFill>
                <a:ea typeface="黑体" pitchFamily="49" charset="-122"/>
              </a:rPr>
              <a:t>地区</a:t>
            </a:r>
            <a:r>
              <a:rPr lang="en-US" altLang="zh-CN" sz="1800" b="1" dirty="0" smtClean="0">
                <a:solidFill>
                  <a:srgbClr val="C00000"/>
                </a:solidFill>
                <a:ea typeface="黑体" pitchFamily="49" charset="-122"/>
              </a:rPr>
              <a:t>432</a:t>
            </a:r>
            <a:r>
              <a:rPr lang="zh-CN" altLang="en-US" sz="1800" b="1" dirty="0" smtClean="0">
                <a:solidFill>
                  <a:srgbClr val="C00000"/>
                </a:solidFill>
                <a:ea typeface="黑体" pitchFamily="49" charset="-122"/>
              </a:rPr>
              <a:t>万</a:t>
            </a:r>
            <a:r>
              <a:rPr lang="zh-CN" altLang="en-US" sz="1800" dirty="0" smtClean="0">
                <a:ea typeface="黑体" pitchFamily="49" charset="-122"/>
              </a:rPr>
              <a:t>独立</a:t>
            </a:r>
            <a:r>
              <a:rPr lang="en-US" altLang="zh-CN" sz="1800" dirty="0" smtClean="0">
                <a:ea typeface="黑体" pitchFamily="49" charset="-122"/>
              </a:rPr>
              <a:t>IP</a:t>
            </a:r>
            <a:endParaRPr lang="zh-CN" altLang="en-US" sz="1800" dirty="0" smtClean="0">
              <a:ea typeface="黑体" pitchFamily="49" charset="-122"/>
            </a:endParaRPr>
          </a:p>
        </p:txBody>
      </p:sp>
      <p:sp>
        <p:nvSpPr>
          <p:cNvPr id="24" name="标题 2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en-US" altLang="zh-CN" sz="4800" b="1" dirty="0" err="1" smtClean="0">
                <a:ea typeface="黑体" pitchFamily="49" charset="-122"/>
                <a:cs typeface="Times New Roman" pitchFamily="18" charset="0"/>
              </a:rPr>
              <a:t>Aminer</a:t>
            </a:r>
            <a:r>
              <a:rPr kumimoji="1" lang="en-US" altLang="zh-CN" sz="4800" b="1" dirty="0" smtClean="0">
                <a:ea typeface="黑体" pitchFamily="49" charset="-122"/>
                <a:cs typeface="Times New Roman" pitchFamily="18" charset="0"/>
              </a:rPr>
              <a:t> History</a:t>
            </a:r>
            <a:endParaRPr kumimoji="1" lang="zh-CN" altLang="en-US" sz="4800" b="1" dirty="0">
              <a:ea typeface="黑体" pitchFamily="49" charset="-122"/>
            </a:endParaRPr>
          </a:p>
        </p:txBody>
      </p:sp>
      <p:pic>
        <p:nvPicPr>
          <p:cNvPr id="1027" name="Picture 3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680" y="4523645"/>
            <a:ext cx="187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41331" y="4523645"/>
            <a:ext cx="1872000" cy="144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31" name="Picture 1"/>
          <p:cNvPicPr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49252" y="4523645"/>
            <a:ext cx="187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92968" y="4523645"/>
            <a:ext cx="1872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888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2438" y="188913"/>
            <a:ext cx="9182100" cy="792162"/>
          </a:xfrm>
        </p:spPr>
        <p:txBody>
          <a:bodyPr/>
          <a:lstStyle/>
          <a:p>
            <a:pPr eaLnBrk="1" hangingPunct="1">
              <a:defRPr/>
            </a:pPr>
            <a:r>
              <a:rPr kumimoji="1" lang="en-US" altLang="zh-CN" sz="4800" b="1" dirty="0" smtClean="0">
                <a:solidFill>
                  <a:schemeClr val="tx1"/>
                </a:solidFill>
                <a:latin typeface="+mn-lt"/>
                <a:ea typeface="隶书" pitchFamily="49" charset="-122"/>
              </a:rPr>
              <a:t>Widely used..</a:t>
            </a:r>
            <a:endParaRPr kumimoji="1" lang="zh-CN" altLang="en-US" sz="4800" b="1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grpSp>
        <p:nvGrpSpPr>
          <p:cNvPr id="2" name="组合 7"/>
          <p:cNvGrpSpPr>
            <a:grpSpLocks/>
          </p:cNvGrpSpPr>
          <p:nvPr/>
        </p:nvGrpSpPr>
        <p:grpSpPr bwMode="auto">
          <a:xfrm>
            <a:off x="2432050" y="908050"/>
            <a:ext cx="4449763" cy="4500563"/>
            <a:chOff x="-419835" y="260649"/>
            <a:chExt cx="4688759" cy="4365153"/>
          </a:xfrm>
        </p:grpSpPr>
        <p:pic>
          <p:nvPicPr>
            <p:cNvPr id="133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419835" y="260649"/>
              <a:ext cx="4684823" cy="27704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-411596" y="2960948"/>
              <a:ext cx="4680520" cy="1664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" name="矩形 10"/>
          <p:cNvSpPr/>
          <p:nvPr/>
        </p:nvSpPr>
        <p:spPr>
          <a:xfrm>
            <a:off x="5745163" y="2060575"/>
            <a:ext cx="1152525" cy="34210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89963" y="6200775"/>
            <a:ext cx="935037" cy="28892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3" name="组合 4"/>
          <p:cNvGrpSpPr>
            <a:grpSpLocks/>
          </p:cNvGrpSpPr>
          <p:nvPr/>
        </p:nvGrpSpPr>
        <p:grpSpPr bwMode="auto">
          <a:xfrm>
            <a:off x="4881563" y="1196975"/>
            <a:ext cx="4751387" cy="5364163"/>
            <a:chOff x="381000" y="600075"/>
            <a:chExt cx="4824028" cy="5489704"/>
          </a:xfrm>
        </p:grpSpPr>
        <p:pic>
          <p:nvPicPr>
            <p:cNvPr id="1332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1000" y="600075"/>
              <a:ext cx="4824028" cy="2984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7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86025" y="3320988"/>
              <a:ext cx="4819003" cy="27687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矩形 8"/>
          <p:cNvSpPr/>
          <p:nvPr/>
        </p:nvSpPr>
        <p:spPr>
          <a:xfrm>
            <a:off x="4881563" y="1916113"/>
            <a:ext cx="2555875" cy="445611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4" name="组合 19"/>
          <p:cNvGrpSpPr>
            <a:grpSpLocks/>
          </p:cNvGrpSpPr>
          <p:nvPr/>
        </p:nvGrpSpPr>
        <p:grpSpPr bwMode="auto">
          <a:xfrm>
            <a:off x="2735263" y="2636838"/>
            <a:ext cx="3838575" cy="3808412"/>
            <a:chOff x="2735362" y="2636912"/>
            <a:chExt cx="3837818" cy="3807599"/>
          </a:xfrm>
        </p:grpSpPr>
        <p:pic>
          <p:nvPicPr>
            <p:cNvPr id="13324" name="Picture 2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735362" y="2636912"/>
              <a:ext cx="3837818" cy="3807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矩形 14"/>
            <p:cNvSpPr/>
            <p:nvPr/>
          </p:nvSpPr>
          <p:spPr>
            <a:xfrm>
              <a:off x="3382934" y="3213051"/>
              <a:ext cx="2736310" cy="319495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17" name="矩形 16"/>
          <p:cNvSpPr/>
          <p:nvPr/>
        </p:nvSpPr>
        <p:spPr>
          <a:xfrm>
            <a:off x="8374063" y="6057900"/>
            <a:ext cx="1150937" cy="4587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101600" y="1484313"/>
            <a:ext cx="2727325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 eaLnBrk="0" hangingPunct="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+mn-lt"/>
                <a:ea typeface="+mn-ea"/>
                <a:cs typeface="Times New Roman" pitchFamily="18" charset="0"/>
              </a:rPr>
              <a:t>The largest publisher:</a:t>
            </a:r>
            <a:endParaRPr lang="en-US" altLang="zh-CN" b="1" kern="0" dirty="0">
              <a:latin typeface="+mn-lt"/>
              <a:ea typeface="+mn-ea"/>
              <a:cs typeface="Times New Roman" pitchFamily="18" charset="0"/>
            </a:endParaRP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Elsevier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buFont typeface="Wingdings" pitchFamily="2" charset="2"/>
              <a:buChar char="l"/>
              <a:defRPr/>
            </a:pPr>
            <a:r>
              <a:rPr lang="en-US" altLang="zh-CN" b="1" kern="0" dirty="0" smtClean="0">
                <a:latin typeface="+mn-lt"/>
                <a:ea typeface="+mn-ea"/>
                <a:cs typeface="Times New Roman" pitchFamily="18" charset="0"/>
              </a:rPr>
              <a:t>Conferences</a:t>
            </a:r>
            <a:endParaRPr lang="en-US" altLang="zh-CN" b="1" kern="0" dirty="0">
              <a:latin typeface="+mn-lt"/>
              <a:ea typeface="+mn-ea"/>
              <a:cs typeface="Times New Roman" pitchFamily="18" charset="0"/>
            </a:endParaRP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KDD 2010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</a:t>
            </a:r>
            <a:r>
              <a:rPr lang="en-US" altLang="zh-CN" kern="0">
                <a:latin typeface="+mn-lt"/>
                <a:ea typeface="+mn-ea"/>
                <a:cs typeface="Times New Roman" pitchFamily="18" charset="0"/>
              </a:rPr>
              <a:t>KDD </a:t>
            </a:r>
            <a:r>
              <a:rPr lang="en-US" altLang="zh-CN" kern="0" smtClean="0">
                <a:latin typeface="+mn-lt"/>
                <a:ea typeface="+mn-ea"/>
                <a:cs typeface="Times New Roman" pitchFamily="18" charset="0"/>
              </a:rPr>
              <a:t>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smtClean="0">
                <a:latin typeface="+mn-lt"/>
                <a:ea typeface="+mn-ea"/>
                <a:cs typeface="Times New Roman" pitchFamily="18" charset="0"/>
              </a:rPr>
              <a:t>     KDD 2012</a:t>
            </a:r>
            <a:endParaRPr lang="en-US" altLang="zh-CN" kern="0" dirty="0">
              <a:latin typeface="+mn-lt"/>
              <a:ea typeface="+mn-ea"/>
              <a:cs typeface="Times New Roman" pitchFamily="18" charset="0"/>
            </a:endParaRP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WSDM 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</a:t>
            </a:r>
            <a:r>
              <a:rPr lang="en-US" altLang="zh-CN" kern="0">
                <a:latin typeface="+mn-lt"/>
                <a:ea typeface="+mn-ea"/>
                <a:cs typeface="Times New Roman" pitchFamily="18" charset="0"/>
              </a:rPr>
              <a:t>ICDM </a:t>
            </a:r>
            <a:r>
              <a:rPr lang="en-US" altLang="zh-CN" kern="0" smtClean="0">
                <a:latin typeface="+mn-lt"/>
                <a:ea typeface="+mn-ea"/>
                <a:cs typeface="Times New Roman" pitchFamily="18" charset="0"/>
              </a:rPr>
              <a:t>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smtClean="0">
                <a:latin typeface="+mn-lt"/>
                <a:ea typeface="+mn-ea"/>
                <a:cs typeface="Times New Roman" pitchFamily="18" charset="0"/>
              </a:rPr>
              <a:t>     ICDM 2012</a:t>
            </a:r>
            <a:endParaRPr lang="en-US" altLang="zh-CN" kern="0" dirty="0">
              <a:latin typeface="+mn-lt"/>
              <a:ea typeface="+mn-ea"/>
              <a:cs typeface="Times New Roman" pitchFamily="18" charset="0"/>
            </a:endParaRP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</a:t>
            </a:r>
            <a:r>
              <a:rPr lang="en-US" altLang="zh-CN" kern="0" dirty="0" err="1">
                <a:latin typeface="+mn-lt"/>
                <a:ea typeface="+mn-ea"/>
                <a:cs typeface="Times New Roman" pitchFamily="18" charset="0"/>
              </a:rPr>
              <a:t>SocInfo</a:t>
            </a: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ICMLA 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WAIM 2011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r>
              <a:rPr lang="en-US" altLang="zh-CN" kern="0" dirty="0">
                <a:latin typeface="+mn-lt"/>
                <a:ea typeface="+mn-ea"/>
                <a:cs typeface="Times New Roman" pitchFamily="18" charset="0"/>
              </a:rPr>
              <a:t>     etc.</a:t>
            </a:r>
          </a:p>
          <a:p>
            <a:pPr marL="285750" indent="-285750" eaLnBrk="0" hangingPunct="0">
              <a:spcBef>
                <a:spcPct val="20000"/>
              </a:spcBef>
              <a:buSzPct val="60000"/>
              <a:defRPr/>
            </a:pPr>
            <a:endParaRPr lang="en-US" altLang="zh-CN" kern="0" dirty="0">
              <a:latin typeface="+mn-lt"/>
              <a:ea typeface="+mn-ea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784350" y="5553075"/>
            <a:ext cx="1512888" cy="5318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b="1" dirty="0">
                <a:solidFill>
                  <a:schemeClr val="tx1"/>
                </a:solidFill>
              </a:rPr>
              <a:t>……</a:t>
            </a:r>
            <a:endParaRPr lang="zh-CN" altLang="en-US" sz="4000" b="1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17" grpId="0" animBg="1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60812" y="-27384"/>
            <a:ext cx="6645188" cy="6893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 txBox="1">
            <a:spLocks/>
          </p:cNvSpPr>
          <p:nvPr/>
        </p:nvSpPr>
        <p:spPr bwMode="auto">
          <a:xfrm>
            <a:off x="164468" y="188912"/>
            <a:ext cx="2557299" cy="55083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ArnetApp Platform</a:t>
            </a:r>
            <a:b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---to deploy your apps on Arnetminer.org </a:t>
            </a: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customize the search on Arnetminer.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546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97969" y="728700"/>
            <a:ext cx="4327339" cy="612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68824" y="728700"/>
            <a:ext cx="429619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32821" y="728700"/>
            <a:ext cx="4340703" cy="6221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4663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68823" y="728700"/>
            <a:ext cx="4341933" cy="623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4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54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54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54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Arnetminer</a:t>
            </a:r>
            <a:r>
              <a:rPr lang="en-US" altLang="zh-CN" dirty="0" smtClean="0"/>
              <a:t> as a platform…</a:t>
            </a:r>
            <a:endParaRPr lang="zh-CN" altLang="en-US" dirty="0"/>
          </a:p>
        </p:txBody>
      </p:sp>
      <p:sp>
        <p:nvSpPr>
          <p:cNvPr id="5" name="Down Arrow 4"/>
          <p:cNvSpPr/>
          <p:nvPr/>
        </p:nvSpPr>
        <p:spPr>
          <a:xfrm rot="1890736">
            <a:off x="2381649" y="2474316"/>
            <a:ext cx="500066" cy="1047807"/>
          </a:xfrm>
          <a:prstGeom prst="downArrow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Down Arrow 7"/>
          <p:cNvSpPr/>
          <p:nvPr/>
        </p:nvSpPr>
        <p:spPr>
          <a:xfrm rot="19241436">
            <a:off x="6812499" y="2388738"/>
            <a:ext cx="500066" cy="1047807"/>
          </a:xfrm>
          <a:prstGeom prst="downArrow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Down Arrow 4"/>
          <p:cNvSpPr/>
          <p:nvPr/>
        </p:nvSpPr>
        <p:spPr>
          <a:xfrm rot="1152357">
            <a:off x="3857077" y="2695119"/>
            <a:ext cx="500066" cy="864096"/>
          </a:xfrm>
          <a:prstGeom prst="downArrow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Down Arrow 4"/>
          <p:cNvSpPr/>
          <p:nvPr/>
        </p:nvSpPr>
        <p:spPr>
          <a:xfrm rot="20827415">
            <a:off x="5277036" y="2708921"/>
            <a:ext cx="500066" cy="864096"/>
          </a:xfrm>
          <a:prstGeom prst="downArrow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576736" y="1844824"/>
            <a:ext cx="4896544" cy="576263"/>
          </a:xfrm>
          <a:prstGeom prst="rect">
            <a:avLst/>
          </a:prstGeom>
          <a:gradFill flip="none" rotWithShape="1">
            <a:gsLst>
              <a:gs pos="0">
                <a:srgbClr val="FBEAC7"/>
              </a:gs>
              <a:gs pos="17999">
                <a:srgbClr val="FEE7F2"/>
              </a:gs>
              <a:gs pos="36000">
                <a:srgbClr val="FAC77D"/>
              </a:gs>
              <a:gs pos="61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  <a:tileRect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3200" b="1" dirty="0" err="1" smtClean="0">
                <a:latin typeface="Times New Roman" pitchFamily="18" charset="0"/>
                <a:cs typeface="Times New Roman" pitchFamily="18" charset="0"/>
              </a:rPr>
              <a:t>Arnetminer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0025" y="3645024"/>
            <a:ext cx="2449513" cy="23042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Mining knowledge from patents: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competitor analysis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company search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patent summarization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0025" y="3645272"/>
            <a:ext cx="2449513" cy="431800"/>
          </a:xfrm>
          <a:prstGeom prst="rect">
            <a:avLst/>
          </a:prstGeom>
          <a:solidFill>
            <a:srgbClr val="FFCC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 err="1" smtClean="0">
                <a:solidFill>
                  <a:schemeClr val="tx1"/>
                </a:solidFill>
              </a:rPr>
              <a:t>PatentMiner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56756" y="3626136"/>
            <a:ext cx="2232025" cy="23231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Mining “QQ”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Association search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Influence analysis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Hot topic detection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56756" y="3626136"/>
            <a:ext cx="2232025" cy="431800"/>
          </a:xfrm>
          <a:prstGeom prst="rect">
            <a:avLst/>
          </a:prstGeom>
          <a:solidFill>
            <a:srgbClr val="FF99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 err="1" smtClean="0">
                <a:solidFill>
                  <a:schemeClr val="tx1"/>
                </a:solidFill>
              </a:rPr>
              <a:t>QQMiner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097016" y="3609020"/>
            <a:ext cx="2232025" cy="2340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Mining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Pubmed</a:t>
            </a:r>
            <a:r>
              <a:rPr lang="en-US" altLang="zh-CN" sz="1600" dirty="0" smtClean="0">
                <a:solidFill>
                  <a:schemeClr val="tx1"/>
                </a:solidFill>
              </a:rPr>
              <a:t> data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Expert finding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Ranking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subgraphs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Novel search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 Instant search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097016" y="3609020"/>
            <a:ext cx="2232025" cy="431800"/>
          </a:xfrm>
          <a:prstGeom prst="rect">
            <a:avLst/>
          </a:prstGeom>
          <a:solidFill>
            <a:srgbClr val="FF7C8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altLang="zh-CN" b="1" dirty="0" err="1" smtClean="0">
                <a:solidFill>
                  <a:schemeClr val="tx1"/>
                </a:solidFill>
              </a:rPr>
              <a:t>PubmedMiner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73280" y="3609020"/>
            <a:ext cx="2232025" cy="23402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tx1"/>
                </a:solidFill>
              </a:rPr>
              <a:t>Mining more data…</a:t>
            </a:r>
          </a:p>
          <a:p>
            <a:pPr>
              <a:defRPr/>
            </a:pP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473280" y="3609020"/>
            <a:ext cx="2232025" cy="431800"/>
          </a:xfrm>
          <a:prstGeom prst="rect">
            <a:avLst/>
          </a:prstGeom>
          <a:solidFill>
            <a:srgbClr val="FF5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 smtClean="0">
                <a:solidFill>
                  <a:schemeClr val="tx1"/>
                </a:solidFill>
              </a:rPr>
              <a:t>...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PatentMiner</a:t>
            </a:r>
            <a:endParaRPr lang="zh-CN" alt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+mn-lt"/>
                <a:ea typeface="黑体" pitchFamily="49" charset="-122"/>
              </a:rPr>
              <a:t>淘宝双十一购物节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0839" y="1592795"/>
            <a:ext cx="9139237" cy="45333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effectLst/>
                <a:latin typeface="华文楷体" pitchFamily="2" charset="-122"/>
                <a:ea typeface="华文楷体" pitchFamily="2" charset="-122"/>
              </a:rPr>
              <a:t>    11.11</a:t>
            </a:r>
            <a:r>
              <a:rPr lang="zh-CN" altLang="en-US" dirty="0" smtClean="0">
                <a:effectLst/>
                <a:latin typeface="华文楷体" pitchFamily="2" charset="-122"/>
                <a:ea typeface="华文楷体" pitchFamily="2" charset="-122"/>
              </a:rPr>
              <a:t>购物狂欢节，天猫和淘宝吸引了</a:t>
            </a:r>
            <a:r>
              <a:rPr lang="en-US" altLang="zh-CN" dirty="0" smtClean="0">
                <a:effectLst/>
                <a:latin typeface="华文楷体" pitchFamily="2" charset="-122"/>
                <a:ea typeface="华文楷体" pitchFamily="2" charset="-122"/>
              </a:rPr>
              <a:t>2.13</a:t>
            </a:r>
            <a:r>
              <a:rPr lang="zh-CN" altLang="en-US" dirty="0" smtClean="0">
                <a:effectLst/>
                <a:latin typeface="华文楷体" pitchFamily="2" charset="-122"/>
                <a:ea typeface="华文楷体" pitchFamily="2" charset="-122"/>
              </a:rPr>
              <a:t>亿独立用户访问，相当于有四成网民参与了狂欢节。仅第一分钟就吸引了</a:t>
            </a:r>
            <a:r>
              <a:rPr lang="en-US" altLang="zh-CN" dirty="0" smtClean="0">
                <a:effectLst/>
                <a:latin typeface="华文楷体" pitchFamily="2" charset="-122"/>
                <a:ea typeface="华文楷体" pitchFamily="2" charset="-122"/>
              </a:rPr>
              <a:t>1000</a:t>
            </a:r>
            <a:r>
              <a:rPr lang="zh-CN" altLang="en-US" dirty="0" smtClean="0">
                <a:effectLst/>
                <a:latin typeface="华文楷体" pitchFamily="2" charset="-122"/>
                <a:ea typeface="华文楷体" pitchFamily="2" charset="-122"/>
              </a:rPr>
              <a:t>万独立用户加入抢购，相当于一个中等西欧国家的全部人口。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一个小时内，支付宝完成付款笔数</a:t>
            </a:r>
            <a:r>
              <a:rPr lang="en-US" altLang="zh-CN" dirty="0" smtClean="0">
                <a:latin typeface="华文楷体" pitchFamily="2" charset="-122"/>
                <a:ea typeface="华文楷体" pitchFamily="2" charset="-122"/>
              </a:rPr>
              <a:t>598</a:t>
            </a:r>
            <a:r>
              <a:rPr lang="zh-CN" altLang="en-US" dirty="0" smtClean="0">
                <a:latin typeface="华文楷体" pitchFamily="2" charset="-122"/>
                <a:ea typeface="华文楷体" pitchFamily="2" charset="-122"/>
              </a:rPr>
              <a:t>万笔，</a:t>
            </a:r>
            <a:r>
              <a:rPr lang="zh-CN" altLang="en-US" dirty="0" smtClean="0">
                <a:effectLst/>
                <a:latin typeface="华文楷体" pitchFamily="2" charset="-122"/>
                <a:ea typeface="华文楷体" pitchFamily="2" charset="-122"/>
              </a:rPr>
              <a:t>当天订单数达到了</a:t>
            </a:r>
            <a:r>
              <a:rPr lang="en-US" altLang="zh-CN" dirty="0" smtClean="0">
                <a:effectLst/>
                <a:latin typeface="华文楷体" pitchFamily="2" charset="-122"/>
                <a:ea typeface="华文楷体" pitchFamily="2" charset="-122"/>
              </a:rPr>
              <a:t>1.058</a:t>
            </a:r>
            <a:r>
              <a:rPr lang="zh-CN" altLang="en-US" dirty="0" smtClean="0">
                <a:effectLst/>
                <a:latin typeface="华文楷体" pitchFamily="2" charset="-122"/>
                <a:ea typeface="华文楷体" pitchFamily="2" charset="-122"/>
              </a:rPr>
              <a:t>亿笔</a:t>
            </a:r>
            <a:endParaRPr lang="zh-CN" altLang="en-US" dirty="0"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6481216"/>
      </p:ext>
    </p:extLst>
  </p:cSld>
  <p:clrMapOvr>
    <a:masterClrMapping/>
  </p:clrMapOvr>
  <p:transition xmlns:p14="http://schemas.microsoft.com/office/powerpoint/2010/main" advTm="15855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4608" y="872716"/>
            <a:ext cx="5778676" cy="619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Patent Search</a:t>
            </a:r>
            <a:endParaRPr lang="zh-CN" altLang="en-US" dirty="0" smtClean="0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399371" y="1639863"/>
            <a:ext cx="1789137" cy="601663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smtClean="0"/>
              <a:t>Related sub topics</a:t>
            </a:r>
            <a:endParaRPr lang="en-US" altLang="zh-CN" dirty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435884" y="3063870"/>
            <a:ext cx="1789137" cy="601663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Inventor</a:t>
            </a:r>
            <a:endParaRPr lang="en-US" altLang="zh-CN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7435884" y="4451364"/>
            <a:ext cx="1789137" cy="601663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Company</a:t>
            </a:r>
            <a:endParaRPr lang="en-US" altLang="zh-CN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2564904"/>
            <a:ext cx="1789137" cy="601663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8000" rIns="18000" anchor="ctr"/>
          <a:lstStyle/>
          <a:p>
            <a:pPr algn="ctr"/>
            <a:r>
              <a:rPr lang="en-US" altLang="zh-CN" dirty="0" smtClean="0"/>
              <a:t>Patents </a:t>
            </a:r>
            <a:r>
              <a:rPr lang="en-US" altLang="zh-CN" smtClean="0"/>
              <a:t>on “data mining”</a:t>
            </a:r>
            <a:endParaRPr lang="en-US" altLang="zh-CN" dirty="0"/>
          </a:p>
        </p:txBody>
      </p:sp>
      <p:cxnSp>
        <p:nvCxnSpPr>
          <p:cNvPr id="16" name="直接箭头连接符 15"/>
          <p:cNvCxnSpPr>
            <a:stCxn id="6" idx="3"/>
          </p:cNvCxnSpPr>
          <p:nvPr/>
        </p:nvCxnSpPr>
        <p:spPr>
          <a:xfrm>
            <a:off x="1789137" y="2865736"/>
            <a:ext cx="319547" cy="41924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4" idx="1"/>
          </p:cNvCxnSpPr>
          <p:nvPr/>
        </p:nvCxnSpPr>
        <p:spPr>
          <a:xfrm flipH="1">
            <a:off x="6825208" y="1940695"/>
            <a:ext cx="574163" cy="264169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1"/>
          </p:cNvCxnSpPr>
          <p:nvPr/>
        </p:nvCxnSpPr>
        <p:spPr>
          <a:xfrm flipH="1" flipV="1">
            <a:off x="7005228" y="3248980"/>
            <a:ext cx="430656" cy="11572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4" idx="1"/>
          </p:cNvCxnSpPr>
          <p:nvPr/>
        </p:nvCxnSpPr>
        <p:spPr>
          <a:xfrm flipH="1">
            <a:off x="7041232" y="4752196"/>
            <a:ext cx="394652" cy="368992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Competitor Analysis</a:t>
            </a:r>
            <a:endParaRPr lang="en-US" dirty="0"/>
          </a:p>
        </p:txBody>
      </p:sp>
      <p:pic>
        <p:nvPicPr>
          <p:cNvPr id="6" name="Picture 5" descr="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16" y="1052736"/>
            <a:ext cx="7038966" cy="53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167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296652"/>
            <a:ext cx="5012502" cy="3937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1379306" y="1376771"/>
            <a:ext cx="1017410" cy="3184131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 flipH="1" flipV="1">
            <a:off x="3116796" y="1340768"/>
            <a:ext cx="1188132" cy="3132348"/>
          </a:xfrm>
          <a:prstGeom prst="line">
            <a:avLst/>
          </a:prstGeom>
          <a:noFill/>
          <a:ln w="12700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4468" y="4401900"/>
            <a:ext cx="3096344" cy="182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96816" y="4401108"/>
            <a:ext cx="3096344" cy="1813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2"/>
          <p:cNvGrpSpPr/>
          <p:nvPr/>
        </p:nvGrpSpPr>
        <p:grpSpPr>
          <a:xfrm>
            <a:off x="6285148" y="836712"/>
            <a:ext cx="3240000" cy="5206684"/>
            <a:chOff x="6179232" y="836712"/>
            <a:chExt cx="3240000" cy="5206684"/>
          </a:xfrm>
        </p:grpSpPr>
        <p:pic>
          <p:nvPicPr>
            <p:cNvPr id="88070" name="Picture 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179232" y="1520788"/>
              <a:ext cx="3240000" cy="4522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1" name="Picture 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6185517" y="836712"/>
              <a:ext cx="3225600" cy="691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6" name="AutoShape 33"/>
          <p:cNvSpPr>
            <a:spLocks noChangeArrowheads="1"/>
          </p:cNvSpPr>
          <p:nvPr/>
        </p:nvSpPr>
        <p:spPr bwMode="auto">
          <a:xfrm rot="16200000">
            <a:off x="2848226" y="2548361"/>
            <a:ext cx="4965632" cy="1980219"/>
          </a:xfrm>
          <a:prstGeom prst="triangle">
            <a:avLst>
              <a:gd name="adj" fmla="val 47227"/>
            </a:avLst>
          </a:prstGeom>
          <a:solidFill>
            <a:srgbClr val="FFCCCC">
              <a:alpha val="60000"/>
            </a:srgbClr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52363" y="1052736"/>
            <a:ext cx="4746690" cy="5406843"/>
          </a:xfrm>
          <a:prstGeom prst="rect">
            <a:avLst/>
          </a:prstGeom>
          <a:solidFill>
            <a:srgbClr val="F8F8F8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108000" rIns="72000" anchor="t"/>
          <a:lstStyle/>
          <a:p>
            <a:r>
              <a:rPr lang="en-US" altLang="zh-CN" sz="2400" dirty="0" smtClean="0"/>
              <a:t>* Patent data:</a:t>
            </a:r>
          </a:p>
          <a:p>
            <a:r>
              <a:rPr lang="en-US" altLang="zh-CN" sz="2400" dirty="0" smtClean="0"/>
              <a:t>   &gt; 3.8M patents</a:t>
            </a:r>
          </a:p>
          <a:p>
            <a:r>
              <a:rPr lang="en-US" altLang="zh-CN" sz="2400" dirty="0" smtClean="0"/>
              <a:t>   &gt; 2.4M inventors</a:t>
            </a:r>
          </a:p>
          <a:p>
            <a:r>
              <a:rPr lang="en-US" altLang="zh-CN" sz="2400" dirty="0" smtClean="0"/>
              <a:t>   &gt; 400K companies </a:t>
            </a:r>
          </a:p>
          <a:p>
            <a:r>
              <a:rPr lang="en-US" altLang="zh-CN" sz="2400" dirty="0" smtClean="0"/>
              <a:t>   &gt; 10M citation relationships 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* Journal data:</a:t>
            </a:r>
          </a:p>
          <a:p>
            <a:r>
              <a:rPr lang="en-US" altLang="zh-CN" sz="2400" dirty="0" smtClean="0"/>
              <a:t>   &gt; </a:t>
            </a:r>
            <a:r>
              <a:rPr lang="en-US" altLang="zh-CN" sz="2400" dirty="0" err="1" smtClean="0"/>
              <a:t>2k</a:t>
            </a:r>
            <a:r>
              <a:rPr lang="en-US" altLang="zh-CN" sz="2400" dirty="0" smtClean="0"/>
              <a:t> journal papers</a:t>
            </a:r>
          </a:p>
          <a:p>
            <a:r>
              <a:rPr lang="en-US" altLang="zh-CN" sz="2400" dirty="0" smtClean="0"/>
              <a:t>   &gt; 3.7k authors</a:t>
            </a:r>
          </a:p>
          <a:p>
            <a:r>
              <a:rPr lang="en-US" altLang="zh-CN" sz="2400" dirty="0" smtClean="0"/>
              <a:t> 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The crawled data is increasing to &gt;300 Gigabytes.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15" y="188913"/>
            <a:ext cx="9136125" cy="792162"/>
          </a:xfrm>
        </p:spPr>
        <p:txBody>
          <a:bodyPr/>
          <a:lstStyle/>
          <a:p>
            <a:pPr algn="l"/>
            <a:r>
              <a:rPr lang="en-US" altLang="zh-CN" dirty="0" err="1" smtClean="0"/>
              <a:t>PatentMiner</a:t>
            </a:r>
            <a:r>
              <a:rPr lang="en-US" altLang="zh-CN" dirty="0" smtClean="0"/>
              <a:t> Today</a:t>
            </a:r>
            <a:endParaRPr lang="zh-CN" altLang="en-US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064" y="296652"/>
            <a:ext cx="3116796" cy="284411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33020" y="2708920"/>
            <a:ext cx="2664296" cy="26497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85248" y="4005064"/>
            <a:ext cx="2967131" cy="26282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内容占位符 2"/>
          <p:cNvSpPr>
            <a:spLocks noGrp="1"/>
          </p:cNvSpPr>
          <p:nvPr>
            <p:ph idx="1"/>
          </p:nvPr>
        </p:nvSpPr>
        <p:spPr>
          <a:xfrm>
            <a:off x="495300" y="1835152"/>
            <a:ext cx="8915400" cy="4525963"/>
          </a:xfrm>
        </p:spPr>
        <p:txBody>
          <a:bodyPr/>
          <a:lstStyle/>
          <a:p>
            <a:pPr eaLnBrk="1" hangingPunct="1"/>
            <a:endParaRPr lang="en-US" smtClean="0">
              <a:ea typeface="宋体" pitchFamily="2" charset="-122"/>
            </a:endParaRPr>
          </a:p>
        </p:txBody>
      </p:sp>
      <p:sp>
        <p:nvSpPr>
          <p:cNvPr id="5" name="AutoShape 31"/>
          <p:cNvSpPr>
            <a:spLocks noChangeArrowheads="1"/>
          </p:cNvSpPr>
          <p:nvPr/>
        </p:nvSpPr>
        <p:spPr bwMode="auto">
          <a:xfrm rot="2223392">
            <a:off x="-1898650" y="1835150"/>
            <a:ext cx="6604000" cy="4267200"/>
          </a:xfrm>
          <a:prstGeom prst="triangle">
            <a:avLst>
              <a:gd name="adj" fmla="val 50000"/>
            </a:avLst>
          </a:prstGeom>
          <a:solidFill>
            <a:srgbClr val="FAE3A4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30"/>
          <p:cNvSpPr>
            <a:spLocks noChangeArrowheads="1"/>
          </p:cNvSpPr>
          <p:nvPr/>
        </p:nvSpPr>
        <p:spPr bwMode="auto">
          <a:xfrm rot="1476100">
            <a:off x="-495300" y="2063750"/>
            <a:ext cx="6604000" cy="4267200"/>
          </a:xfrm>
          <a:prstGeom prst="triangle">
            <a:avLst>
              <a:gd name="adj" fmla="val 50000"/>
            </a:avLst>
          </a:prstGeom>
          <a:solidFill>
            <a:srgbClr val="BED2E0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" y="171450"/>
            <a:ext cx="9129463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defTabSz="45720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GB" sz="2800" dirty="0">
                <a:latin typeface="+mj-lt"/>
                <a:ea typeface="+mj-ea"/>
                <a:cs typeface="+mj-cs"/>
              </a:rPr>
              <a:t>Opportunity: exploiting </a:t>
            </a:r>
            <a:r>
              <a:rPr lang="en-GB" sz="2800" dirty="0" smtClean="0">
                <a:latin typeface="+mj-lt"/>
                <a:ea typeface="+mj-ea"/>
                <a:cs typeface="+mj-cs"/>
              </a:rPr>
              <a:t>social </a:t>
            </a:r>
            <a:r>
              <a:rPr lang="en-GB" sz="2800" dirty="0">
                <a:latin typeface="+mj-lt"/>
                <a:ea typeface="+mj-ea"/>
                <a:cs typeface="+mj-cs"/>
              </a:rPr>
              <a:t>network </a:t>
            </a:r>
            <a:r>
              <a:rPr lang="en-GB" sz="2800" dirty="0" smtClean="0">
                <a:latin typeface="+mj-lt"/>
                <a:ea typeface="+mj-ea"/>
                <a:cs typeface="+mj-cs"/>
              </a:rPr>
              <a:t>and </a:t>
            </a:r>
            <a:r>
              <a:rPr lang="en-GB" altLang="zh-CN" sz="2800" dirty="0" smtClean="0"/>
              <a:t>semantic web </a:t>
            </a:r>
            <a:r>
              <a:rPr lang="en-GB" sz="2800" dirty="0" smtClean="0">
                <a:latin typeface="+mj-lt"/>
                <a:ea typeface="+mj-ea"/>
                <a:cs typeface="+mj-cs"/>
              </a:rPr>
              <a:t>in </a:t>
            </a:r>
            <a:r>
              <a:rPr lang="en-GB" sz="2800" dirty="0">
                <a:latin typeface="+mj-lt"/>
                <a:ea typeface="+mj-ea"/>
                <a:cs typeface="+mj-cs"/>
              </a:rPr>
              <a:t>the real-world</a:t>
            </a:r>
          </a:p>
        </p:txBody>
      </p:sp>
      <p:sp>
        <p:nvSpPr>
          <p:cNvPr id="12294" name="Text Box 7"/>
          <p:cNvSpPr txBox="1">
            <a:spLocks noChangeArrowheads="1"/>
          </p:cNvSpPr>
          <p:nvPr/>
        </p:nvSpPr>
        <p:spPr bwMode="auto">
          <a:xfrm>
            <a:off x="1733550" y="4730750"/>
            <a:ext cx="65214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sz="2400"/>
          </a:p>
        </p:txBody>
      </p:sp>
      <p:sp>
        <p:nvSpPr>
          <p:cNvPr id="14" name="AutoShape 32"/>
          <p:cNvSpPr>
            <a:spLocks noChangeArrowheads="1"/>
          </p:cNvSpPr>
          <p:nvPr/>
        </p:nvSpPr>
        <p:spPr bwMode="auto">
          <a:xfrm rot="526559">
            <a:off x="1153981" y="2227263"/>
            <a:ext cx="6769100" cy="4267200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AutoShape 15"/>
          <p:cNvSpPr>
            <a:spLocks noChangeArrowheads="1"/>
          </p:cNvSpPr>
          <p:nvPr/>
        </p:nvSpPr>
        <p:spPr bwMode="auto">
          <a:xfrm>
            <a:off x="1651000" y="2868611"/>
            <a:ext cx="1568450" cy="2057422"/>
          </a:xfrm>
          <a:prstGeom prst="roundRect">
            <a:avLst>
              <a:gd name="adj" fmla="val 16667"/>
            </a:avLst>
          </a:prstGeom>
          <a:solidFill>
            <a:srgbClr val="CCECFF">
              <a:alpha val="7764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Social search </a:t>
            </a:r>
          </a:p>
          <a:p>
            <a:r>
              <a:rPr lang="en-US" sz="1400" b="1" dirty="0" smtClean="0"/>
              <a:t>&amp; mining</a:t>
            </a:r>
          </a:p>
          <a:p>
            <a:endParaRPr lang="en-US" sz="1200" dirty="0" smtClean="0"/>
          </a:p>
          <a:p>
            <a:r>
              <a:rPr lang="en-US" sz="1200" dirty="0" smtClean="0"/>
              <a:t>Social extraction</a:t>
            </a:r>
          </a:p>
          <a:p>
            <a:r>
              <a:rPr lang="en-US" sz="1200" dirty="0" smtClean="0"/>
              <a:t>Social mining</a:t>
            </a:r>
          </a:p>
          <a:p>
            <a:endParaRPr lang="en-US" sz="1400" dirty="0" smtClean="0"/>
          </a:p>
          <a:p>
            <a:endParaRPr lang="en-US" sz="1400" dirty="0" smtClean="0"/>
          </a:p>
          <a:p>
            <a:r>
              <a:rPr lang="en-US" sz="1400" b="1" dirty="0" smtClean="0"/>
              <a:t>IBM US, </a:t>
            </a:r>
            <a:r>
              <a:rPr lang="en-US" sz="1400" b="1" dirty="0" err="1" smtClean="0"/>
              <a:t>Tencent</a:t>
            </a:r>
            <a:endParaRPr lang="en-US" sz="1400" b="1" dirty="0" smtClean="0"/>
          </a:p>
          <a:p>
            <a:r>
              <a:rPr lang="en-US" altLang="zh-CN" sz="1400" b="1" dirty="0" smtClean="0"/>
              <a:t>IBM CRL</a:t>
            </a:r>
            <a:endParaRPr lang="en-US" sz="1400" b="1" dirty="0" smtClean="0"/>
          </a:p>
          <a:p>
            <a:endParaRPr lang="en-US" sz="1200" dirty="0" smtClean="0"/>
          </a:p>
          <a:p>
            <a:endParaRPr lang="en-US" sz="1400" dirty="0"/>
          </a:p>
        </p:txBody>
      </p:sp>
      <p:sp>
        <p:nvSpPr>
          <p:cNvPr id="16" name="AutoShape 18"/>
          <p:cNvSpPr>
            <a:spLocks noChangeArrowheads="1"/>
          </p:cNvSpPr>
          <p:nvPr/>
        </p:nvSpPr>
        <p:spPr bwMode="auto">
          <a:xfrm>
            <a:off x="82550" y="2868611"/>
            <a:ext cx="1485900" cy="2057422"/>
          </a:xfrm>
          <a:prstGeom prst="roundRect">
            <a:avLst>
              <a:gd name="adj" fmla="val 16667"/>
            </a:avLst>
          </a:prstGeom>
          <a:solidFill>
            <a:srgbClr val="CCECFF">
              <a:alpha val="7764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Scientific </a:t>
            </a:r>
          </a:p>
          <a:p>
            <a:r>
              <a:rPr lang="en-US" sz="1400" b="1" dirty="0" smtClean="0"/>
              <a:t>Literature</a:t>
            </a:r>
          </a:p>
          <a:p>
            <a:endParaRPr lang="en-US" sz="1400" dirty="0"/>
          </a:p>
          <a:p>
            <a:r>
              <a:rPr lang="en-US" sz="1200" dirty="0" smtClean="0"/>
              <a:t>Users cover &gt;180 </a:t>
            </a:r>
          </a:p>
          <a:p>
            <a:r>
              <a:rPr lang="en-US" sz="1200" dirty="0" smtClean="0"/>
              <a:t>countries</a:t>
            </a:r>
          </a:p>
          <a:p>
            <a:r>
              <a:rPr lang="en-US" sz="1200" dirty="0" smtClean="0"/>
              <a:t>&gt;600K researcher</a:t>
            </a:r>
          </a:p>
          <a:p>
            <a:r>
              <a:rPr lang="en-US" sz="1200" dirty="0" smtClean="0"/>
              <a:t>&gt;3M papers</a:t>
            </a:r>
          </a:p>
          <a:p>
            <a:endParaRPr lang="en-US" sz="1200" dirty="0" smtClean="0"/>
          </a:p>
          <a:p>
            <a:r>
              <a:rPr lang="en-US" altLang="zh-CN" sz="1200" dirty="0" smtClean="0"/>
              <a:t>Arnetminer.org </a:t>
            </a:r>
          </a:p>
          <a:p>
            <a:r>
              <a:rPr lang="en-US" altLang="zh-CN" sz="1200" dirty="0" smtClean="0"/>
              <a:t>(</a:t>
            </a:r>
            <a:r>
              <a:rPr lang="en-US" altLang="zh-CN" sz="1200" b="1" dirty="0" smtClean="0"/>
              <a:t>NSFC</a:t>
            </a:r>
            <a:r>
              <a:rPr lang="en-US" altLang="zh-CN" sz="1200" dirty="0" smtClean="0"/>
              <a:t>, </a:t>
            </a:r>
            <a:r>
              <a:rPr lang="en-US" altLang="zh-CN" sz="1200" b="1" dirty="0" smtClean="0"/>
              <a:t>863</a:t>
            </a:r>
            <a:r>
              <a:rPr lang="en-US" altLang="zh-CN" sz="1200" dirty="0" smtClean="0"/>
              <a:t>)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7" name="AutoShape 22"/>
          <p:cNvSpPr>
            <a:spLocks noChangeArrowheads="1"/>
          </p:cNvSpPr>
          <p:nvPr/>
        </p:nvSpPr>
        <p:spPr bwMode="auto">
          <a:xfrm>
            <a:off x="3302000" y="2868611"/>
            <a:ext cx="1651000" cy="2057422"/>
          </a:xfrm>
          <a:prstGeom prst="roundRect">
            <a:avLst>
              <a:gd name="adj" fmla="val 16667"/>
            </a:avLst>
          </a:prstGeom>
          <a:solidFill>
            <a:srgbClr val="FFFFFF">
              <a:alpha val="7803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Advertisement</a:t>
            </a:r>
            <a:endParaRPr lang="en-US" sz="1400" b="1" dirty="0"/>
          </a:p>
          <a:p>
            <a:endParaRPr lang="pt-BR" sz="1200" dirty="0"/>
          </a:p>
          <a:p>
            <a:endParaRPr lang="pt-BR" sz="1200" dirty="0"/>
          </a:p>
          <a:p>
            <a:r>
              <a:rPr lang="en-US" sz="1200" dirty="0" smtClean="0"/>
              <a:t>Advertisement </a:t>
            </a:r>
          </a:p>
          <a:p>
            <a:r>
              <a:rPr lang="en-US" sz="1200" dirty="0" smtClean="0"/>
              <a:t>Recommendation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pt-BR" sz="1600" b="1" dirty="0" smtClean="0"/>
              <a:t>Sohu</a:t>
            </a:r>
          </a:p>
          <a:p>
            <a:endParaRPr lang="pt-BR" sz="1200" dirty="0"/>
          </a:p>
          <a:p>
            <a:endParaRPr lang="pt-BR" sz="1200" dirty="0"/>
          </a:p>
          <a:p>
            <a:endParaRPr lang="en-US" sz="1200" dirty="0"/>
          </a:p>
        </p:txBody>
      </p:sp>
      <p:sp>
        <p:nvSpPr>
          <p:cNvPr id="18" name="AutoShape 33"/>
          <p:cNvSpPr>
            <a:spLocks noChangeArrowheads="1"/>
          </p:cNvSpPr>
          <p:nvPr/>
        </p:nvSpPr>
        <p:spPr bwMode="auto">
          <a:xfrm rot="-1581595">
            <a:off x="3136900" y="1911350"/>
            <a:ext cx="7594600" cy="4267200"/>
          </a:xfrm>
          <a:prstGeom prst="triangle">
            <a:avLst>
              <a:gd name="adj" fmla="val 50000"/>
            </a:avLst>
          </a:prstGeom>
          <a:solidFill>
            <a:srgbClr val="FFCC99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AutoShape 19"/>
          <p:cNvSpPr>
            <a:spLocks noChangeArrowheads="1"/>
          </p:cNvSpPr>
          <p:nvPr/>
        </p:nvSpPr>
        <p:spPr bwMode="auto">
          <a:xfrm>
            <a:off x="5035550" y="2868611"/>
            <a:ext cx="1568450" cy="2057422"/>
          </a:xfrm>
          <a:prstGeom prst="roundRect">
            <a:avLst>
              <a:gd name="adj" fmla="val 16667"/>
            </a:avLst>
          </a:prstGeom>
          <a:solidFill>
            <a:srgbClr val="FFFFFF">
              <a:alpha val="7803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Mobile Context</a:t>
            </a:r>
            <a:endParaRPr lang="en-US" sz="1400" b="1" dirty="0"/>
          </a:p>
          <a:p>
            <a:endParaRPr lang="pt-BR" sz="1400" b="1" dirty="0" smtClean="0"/>
          </a:p>
          <a:p>
            <a:endParaRPr lang="en-US" sz="1200" dirty="0" smtClean="0"/>
          </a:p>
          <a:p>
            <a:r>
              <a:rPr lang="en-US" sz="1200" dirty="0" smtClean="0"/>
              <a:t>Mobile search </a:t>
            </a:r>
          </a:p>
          <a:p>
            <a:r>
              <a:rPr lang="en-US" sz="1200" dirty="0" smtClean="0"/>
              <a:t>&amp; recommendation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r>
              <a:rPr lang="en-US" sz="1600" b="1" dirty="0" smtClean="0"/>
              <a:t>Nokia</a:t>
            </a:r>
          </a:p>
          <a:p>
            <a:endParaRPr lang="en-US" sz="1200" dirty="0" smtClean="0"/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20" name="AutoShape 20"/>
          <p:cNvSpPr>
            <a:spLocks noChangeArrowheads="1"/>
          </p:cNvSpPr>
          <p:nvPr/>
        </p:nvSpPr>
        <p:spPr bwMode="auto">
          <a:xfrm>
            <a:off x="8296275" y="2868611"/>
            <a:ext cx="1568450" cy="2057422"/>
          </a:xfrm>
          <a:prstGeom prst="roundRect">
            <a:avLst>
              <a:gd name="adj" fmla="val 16667"/>
            </a:avLst>
          </a:prstGeom>
          <a:solidFill>
            <a:srgbClr val="FFFFFF">
              <a:alpha val="7803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Large-scale</a:t>
            </a:r>
          </a:p>
          <a:p>
            <a:r>
              <a:rPr lang="en-US" sz="1400" b="1" dirty="0" smtClean="0"/>
              <a:t>Mining</a:t>
            </a:r>
            <a:endParaRPr lang="en-US" sz="1400" b="1" dirty="0"/>
          </a:p>
          <a:p>
            <a:endParaRPr lang="pt-BR" sz="1400" dirty="0"/>
          </a:p>
          <a:p>
            <a:r>
              <a:rPr lang="en-US" sz="1200" dirty="0" smtClean="0"/>
              <a:t>Scalable algorithms </a:t>
            </a:r>
          </a:p>
          <a:p>
            <a:r>
              <a:rPr lang="en-US" sz="1200" dirty="0" smtClean="0"/>
              <a:t>for message tagging </a:t>
            </a:r>
          </a:p>
          <a:p>
            <a:r>
              <a:rPr lang="en-US" sz="1200" dirty="0" smtClean="0"/>
              <a:t>and community </a:t>
            </a:r>
          </a:p>
          <a:p>
            <a:r>
              <a:rPr lang="en-US" sz="1200" dirty="0" smtClean="0"/>
              <a:t>Discovery</a:t>
            </a:r>
          </a:p>
          <a:p>
            <a:endParaRPr lang="en-US" sz="1200" dirty="0" smtClean="0"/>
          </a:p>
          <a:p>
            <a:r>
              <a:rPr lang="en-US" sz="1600" b="1" dirty="0" smtClean="0"/>
              <a:t>Google</a:t>
            </a:r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21" name="AutoShape 21"/>
          <p:cNvSpPr>
            <a:spLocks noChangeArrowheads="1"/>
          </p:cNvSpPr>
          <p:nvPr/>
        </p:nvSpPr>
        <p:spPr bwMode="auto">
          <a:xfrm>
            <a:off x="6665913" y="2868611"/>
            <a:ext cx="1568450" cy="2057422"/>
          </a:xfrm>
          <a:prstGeom prst="roundRect">
            <a:avLst>
              <a:gd name="adj" fmla="val 16667"/>
            </a:avLst>
          </a:prstGeom>
          <a:solidFill>
            <a:srgbClr val="FFFFFF">
              <a:alpha val="78038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r>
              <a:rPr lang="en-US" sz="1400" b="1" dirty="0" smtClean="0"/>
              <a:t>Energy trend </a:t>
            </a:r>
          </a:p>
          <a:p>
            <a:r>
              <a:rPr lang="en-US" sz="1400" b="1" dirty="0" smtClean="0"/>
              <a:t>analysis</a:t>
            </a:r>
            <a:endParaRPr lang="pt-BR" sz="1400" b="1" dirty="0"/>
          </a:p>
          <a:p>
            <a:endParaRPr lang="en-US" sz="1400" b="1" dirty="0" smtClean="0"/>
          </a:p>
          <a:p>
            <a:r>
              <a:rPr lang="en-US" sz="1200" dirty="0" smtClean="0"/>
              <a:t>Energy product </a:t>
            </a:r>
          </a:p>
          <a:p>
            <a:r>
              <a:rPr lang="en-US" sz="1200" dirty="0" smtClean="0"/>
              <a:t>Evolution</a:t>
            </a:r>
          </a:p>
          <a:p>
            <a:r>
              <a:rPr lang="en-US" sz="1200" dirty="0" smtClean="0"/>
              <a:t>Techniques </a:t>
            </a:r>
          </a:p>
          <a:p>
            <a:r>
              <a:rPr lang="en-US" sz="1200" dirty="0" smtClean="0"/>
              <a:t>Trend</a:t>
            </a:r>
          </a:p>
          <a:p>
            <a:endParaRPr lang="en-US" sz="1200" dirty="0" smtClean="0"/>
          </a:p>
          <a:p>
            <a:r>
              <a:rPr lang="en-US" sz="1600" b="1" dirty="0" smtClean="0"/>
              <a:t>Oil Company</a:t>
            </a:r>
          </a:p>
          <a:p>
            <a:endParaRPr lang="en-US" sz="1200" dirty="0"/>
          </a:p>
        </p:txBody>
      </p:sp>
      <p:sp>
        <p:nvSpPr>
          <p:cNvPr id="12303" name="Rectangle 34"/>
          <p:cNvSpPr>
            <a:spLocks noChangeArrowheads="1"/>
          </p:cNvSpPr>
          <p:nvPr/>
        </p:nvSpPr>
        <p:spPr bwMode="auto">
          <a:xfrm>
            <a:off x="0" y="5437216"/>
            <a:ext cx="9906000" cy="165573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0" y="5731085"/>
            <a:ext cx="9906000" cy="8302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/>
              <a:t>Search, browsing, complex query, integration, collaboration, trustable analysis, decision support, intelligent services, </a:t>
            </a:r>
          </a:p>
        </p:txBody>
      </p:sp>
      <p:grpSp>
        <p:nvGrpSpPr>
          <p:cNvPr id="2" name="组合 100"/>
          <p:cNvGrpSpPr>
            <a:grpSpLocks/>
          </p:cNvGrpSpPr>
          <p:nvPr/>
        </p:nvGrpSpPr>
        <p:grpSpPr bwMode="auto">
          <a:xfrm>
            <a:off x="2631281" y="1071566"/>
            <a:ext cx="4333875" cy="714375"/>
            <a:chOff x="2143108" y="5500702"/>
            <a:chExt cx="5786478" cy="1143008"/>
          </a:xfrm>
        </p:grpSpPr>
        <p:sp>
          <p:nvSpPr>
            <p:cNvPr id="12308" name="矩形 60"/>
            <p:cNvSpPr>
              <a:spLocks noChangeArrowheads="1"/>
            </p:cNvSpPr>
            <p:nvPr/>
          </p:nvSpPr>
          <p:spPr bwMode="auto">
            <a:xfrm>
              <a:off x="2143108" y="5500702"/>
              <a:ext cx="5786478" cy="1143008"/>
            </a:xfrm>
            <a:prstGeom prst="rect">
              <a:avLst/>
            </a:prstGeom>
            <a:solidFill>
              <a:srgbClr val="99FF66"/>
            </a:solidFill>
            <a:ln w="9525" algn="ctr">
              <a:solidFill>
                <a:srgbClr val="99FF66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3" name="Group 73"/>
            <p:cNvGrpSpPr>
              <a:grpSpLocks/>
            </p:cNvGrpSpPr>
            <p:nvPr/>
          </p:nvGrpSpPr>
          <p:grpSpPr bwMode="auto">
            <a:xfrm>
              <a:off x="2532085" y="5643585"/>
              <a:ext cx="1152526" cy="865189"/>
              <a:chOff x="1351" y="3313"/>
              <a:chExt cx="726" cy="545"/>
            </a:xfrm>
            <a:solidFill>
              <a:srgbClr val="FF99CC"/>
            </a:solidFill>
          </p:grpSpPr>
          <p:pic>
            <p:nvPicPr>
              <p:cNvPr id="47" name="Picture 36" descr="4862-Xfg320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351" y="3313"/>
                <a:ext cx="545" cy="363"/>
              </a:xfrm>
              <a:prstGeom prst="rect">
                <a:avLst/>
              </a:prstGeom>
              <a:grpFill/>
              <a:ln>
                <a:solidFill>
                  <a:srgbClr val="33CC33"/>
                </a:solidFill>
              </a:ln>
            </p:spPr>
          </p:pic>
          <p:pic>
            <p:nvPicPr>
              <p:cNvPr id="48" name="Picture 37" descr="4862-Xfg320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442" y="3404"/>
                <a:ext cx="545" cy="363"/>
              </a:xfrm>
              <a:prstGeom prst="rect">
                <a:avLst/>
              </a:prstGeom>
              <a:grpFill/>
              <a:ln>
                <a:solidFill>
                  <a:srgbClr val="33CC33"/>
                </a:solidFill>
              </a:ln>
            </p:spPr>
          </p:pic>
          <p:pic>
            <p:nvPicPr>
              <p:cNvPr id="49" name="Picture 38" descr="4862-Xfg3208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532" y="3495"/>
                <a:ext cx="545" cy="363"/>
              </a:xfrm>
              <a:prstGeom prst="rect">
                <a:avLst/>
              </a:prstGeom>
              <a:grpFill/>
              <a:ln>
                <a:solidFill>
                  <a:srgbClr val="33CC33"/>
                </a:solidFill>
              </a:ln>
            </p:spPr>
          </p:pic>
        </p:grpSp>
        <p:grpSp>
          <p:nvGrpSpPr>
            <p:cNvPr id="4" name="Group 74"/>
            <p:cNvGrpSpPr>
              <a:grpSpLocks/>
            </p:cNvGrpSpPr>
            <p:nvPr/>
          </p:nvGrpSpPr>
          <p:grpSpPr bwMode="auto">
            <a:xfrm>
              <a:off x="3756046" y="5672149"/>
              <a:ext cx="1152525" cy="846588"/>
              <a:chOff x="2213" y="3294"/>
              <a:chExt cx="726" cy="564"/>
            </a:xfrm>
            <a:solidFill>
              <a:srgbClr val="FF99CC"/>
            </a:solidFill>
          </p:grpSpPr>
          <p:pic>
            <p:nvPicPr>
              <p:cNvPr id="44" name="Picture 30" descr="mim-fig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13" y="3294"/>
                <a:ext cx="588" cy="428"/>
              </a:xfrm>
              <a:prstGeom prst="rect">
                <a:avLst/>
              </a:prstGeom>
              <a:grpFill/>
              <a:ln>
                <a:solidFill>
                  <a:srgbClr val="993300"/>
                </a:solidFill>
              </a:ln>
            </p:spPr>
          </p:pic>
          <p:pic>
            <p:nvPicPr>
              <p:cNvPr id="45" name="Picture 33" descr="mim-fig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59" y="3359"/>
                <a:ext cx="588" cy="428"/>
              </a:xfrm>
              <a:prstGeom prst="rect">
                <a:avLst/>
              </a:prstGeom>
              <a:grpFill/>
              <a:ln>
                <a:solidFill>
                  <a:srgbClr val="993300"/>
                </a:solidFill>
              </a:ln>
            </p:spPr>
          </p:pic>
          <p:pic>
            <p:nvPicPr>
              <p:cNvPr id="46" name="Picture 34" descr="mim-fig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351" y="3430"/>
                <a:ext cx="588" cy="428"/>
              </a:xfrm>
              <a:prstGeom prst="rect">
                <a:avLst/>
              </a:prstGeom>
              <a:grpFill/>
              <a:ln>
                <a:solidFill>
                  <a:srgbClr val="993300"/>
                </a:solidFill>
              </a:ln>
            </p:spPr>
          </p:pic>
        </p:grpSp>
        <p:grpSp>
          <p:nvGrpSpPr>
            <p:cNvPr id="8" name="Group 75"/>
            <p:cNvGrpSpPr>
              <a:grpSpLocks/>
            </p:cNvGrpSpPr>
            <p:nvPr/>
          </p:nvGrpSpPr>
          <p:grpSpPr bwMode="auto">
            <a:xfrm>
              <a:off x="5053042" y="5643578"/>
              <a:ext cx="1223965" cy="865188"/>
              <a:chOff x="3121" y="3313"/>
              <a:chExt cx="771" cy="545"/>
            </a:xfrm>
            <a:solidFill>
              <a:srgbClr val="FF99CC"/>
            </a:solidFill>
          </p:grpSpPr>
          <p:grpSp>
            <p:nvGrpSpPr>
              <p:cNvPr id="9" name="Group 45"/>
              <p:cNvGrpSpPr>
                <a:grpSpLocks/>
              </p:cNvGrpSpPr>
              <p:nvPr/>
            </p:nvGrpSpPr>
            <p:grpSpPr bwMode="auto">
              <a:xfrm>
                <a:off x="3121" y="3313"/>
                <a:ext cx="635" cy="454"/>
                <a:chOff x="385" y="1933"/>
                <a:chExt cx="635" cy="454"/>
              </a:xfrm>
              <a:grpFill/>
            </p:grpSpPr>
            <p:sp>
              <p:nvSpPr>
                <p:cNvPr id="42" name="Rectangle 44"/>
                <p:cNvSpPr>
                  <a:spLocks noChangeArrowheads="1"/>
                </p:cNvSpPr>
                <p:nvPr/>
              </p:nvSpPr>
              <p:spPr bwMode="auto">
                <a:xfrm>
                  <a:off x="385" y="1933"/>
                  <a:ext cx="635" cy="454"/>
                </a:xfrm>
                <a:prstGeom prst="rect">
                  <a:avLst/>
                </a:prstGeom>
                <a:grpFill/>
                <a:ln w="9525">
                  <a:solidFill>
                    <a:srgbClr val="FF66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pic>
              <p:nvPicPr>
                <p:cNvPr id="43" name="Picture 40" descr="So-slim-example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31" y="1956"/>
                  <a:ext cx="544" cy="431"/>
                </a:xfrm>
                <a:prstGeom prst="rect">
                  <a:avLst/>
                </a:prstGeom>
                <a:grpFill/>
                <a:ln>
                  <a:solidFill>
                    <a:srgbClr val="FF66CC"/>
                  </a:solidFill>
                </a:ln>
              </p:spPr>
            </p:pic>
          </p:grpSp>
          <p:grpSp>
            <p:nvGrpSpPr>
              <p:cNvPr id="10" name="Group 48"/>
              <p:cNvGrpSpPr>
                <a:grpSpLocks/>
              </p:cNvGrpSpPr>
              <p:nvPr/>
            </p:nvGrpSpPr>
            <p:grpSpPr bwMode="auto">
              <a:xfrm>
                <a:off x="3166" y="3359"/>
                <a:ext cx="635" cy="454"/>
                <a:chOff x="385" y="1933"/>
                <a:chExt cx="635" cy="454"/>
              </a:xfrm>
              <a:grpFill/>
            </p:grpSpPr>
            <p:sp>
              <p:nvSpPr>
                <p:cNvPr id="40" name="Rectangle 49"/>
                <p:cNvSpPr>
                  <a:spLocks noChangeArrowheads="1"/>
                </p:cNvSpPr>
                <p:nvPr/>
              </p:nvSpPr>
              <p:spPr bwMode="auto">
                <a:xfrm>
                  <a:off x="385" y="1933"/>
                  <a:ext cx="635" cy="454"/>
                </a:xfrm>
                <a:prstGeom prst="rect">
                  <a:avLst/>
                </a:prstGeom>
                <a:grpFill/>
                <a:ln w="9525">
                  <a:solidFill>
                    <a:srgbClr val="FF66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pic>
              <p:nvPicPr>
                <p:cNvPr id="41" name="Picture 50" descr="So-slim-example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31" y="1956"/>
                  <a:ext cx="544" cy="431"/>
                </a:xfrm>
                <a:prstGeom prst="rect">
                  <a:avLst/>
                </a:prstGeom>
                <a:grpFill/>
                <a:ln>
                  <a:solidFill>
                    <a:srgbClr val="FF66CC"/>
                  </a:solidFill>
                </a:ln>
              </p:spPr>
            </p:pic>
          </p:grpSp>
          <p:grpSp>
            <p:nvGrpSpPr>
              <p:cNvPr id="11" name="Group 51"/>
              <p:cNvGrpSpPr>
                <a:grpSpLocks/>
              </p:cNvGrpSpPr>
              <p:nvPr/>
            </p:nvGrpSpPr>
            <p:grpSpPr bwMode="auto">
              <a:xfrm>
                <a:off x="3257" y="3404"/>
                <a:ext cx="635" cy="454"/>
                <a:chOff x="385" y="1933"/>
                <a:chExt cx="635" cy="454"/>
              </a:xfrm>
              <a:grpFill/>
            </p:grpSpPr>
            <p:sp>
              <p:nvSpPr>
                <p:cNvPr id="38" name="Rectangle 52"/>
                <p:cNvSpPr>
                  <a:spLocks noChangeArrowheads="1"/>
                </p:cNvSpPr>
                <p:nvPr/>
              </p:nvSpPr>
              <p:spPr bwMode="auto">
                <a:xfrm>
                  <a:off x="385" y="1933"/>
                  <a:ext cx="635" cy="454"/>
                </a:xfrm>
                <a:prstGeom prst="rect">
                  <a:avLst/>
                </a:prstGeom>
                <a:grpFill/>
                <a:ln w="9525">
                  <a:solidFill>
                    <a:srgbClr val="FF66CC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>
                    <a:ea typeface="+mn-ea"/>
                  </a:endParaRPr>
                </a:p>
              </p:txBody>
            </p:sp>
            <p:pic>
              <p:nvPicPr>
                <p:cNvPr id="39" name="Picture 53" descr="So-slim-example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431" y="1956"/>
                  <a:ext cx="544" cy="431"/>
                </a:xfrm>
                <a:prstGeom prst="rect">
                  <a:avLst/>
                </a:prstGeom>
                <a:grpFill/>
                <a:ln>
                  <a:solidFill>
                    <a:srgbClr val="FF66CC"/>
                  </a:solidFill>
                </a:ln>
              </p:spPr>
            </p:pic>
          </p:grpSp>
        </p:grpSp>
        <p:grpSp>
          <p:nvGrpSpPr>
            <p:cNvPr id="12" name="Group 58"/>
            <p:cNvGrpSpPr>
              <a:grpSpLocks/>
            </p:cNvGrpSpPr>
            <p:nvPr/>
          </p:nvGrpSpPr>
          <p:grpSpPr bwMode="auto">
            <a:xfrm>
              <a:off x="6370661" y="5672153"/>
              <a:ext cx="1130301" cy="857251"/>
              <a:chOff x="793" y="1525"/>
              <a:chExt cx="712" cy="540"/>
            </a:xfrm>
            <a:solidFill>
              <a:srgbClr val="FF99CC"/>
            </a:solidFill>
          </p:grpSpPr>
          <p:pic>
            <p:nvPicPr>
              <p:cNvPr id="32" name="Picture 55" descr="416d419aaa6390f7fefeb49bf79d440e_MicroAdobe_Html_Editor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3" y="1525"/>
                <a:ext cx="621" cy="449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33" name="Picture 56" descr="416d419aaa6390f7fefeb49bf79d440e_MicroAdobe_Html_Editor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39" y="1570"/>
                <a:ext cx="621" cy="449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  <p:pic>
            <p:nvPicPr>
              <p:cNvPr id="34" name="Picture 57" descr="416d419aaa6390f7fefeb49bf79d440e_MicroAdobe_Html_Editor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884" y="1616"/>
                <a:ext cx="621" cy="449"/>
              </a:xfrm>
              <a:prstGeom prst="rect">
                <a:avLst/>
              </a:prstGeom>
              <a:grpFill/>
              <a:ln>
                <a:solidFill>
                  <a:schemeClr val="accent1"/>
                </a:solidFill>
              </a:ln>
            </p:spPr>
          </p:pic>
        </p:grpSp>
      </p:grpSp>
      <p:sp>
        <p:nvSpPr>
          <p:cNvPr id="12306" name="Text Box 8"/>
          <p:cNvSpPr txBox="1">
            <a:spLocks noChangeArrowheads="1"/>
          </p:cNvSpPr>
          <p:nvPr/>
        </p:nvSpPr>
        <p:spPr bwMode="auto">
          <a:xfrm>
            <a:off x="7197330" y="1047750"/>
            <a:ext cx="1934765" cy="7381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/>
              <a:t>Web, relational data, ontological data, social data</a:t>
            </a:r>
          </a:p>
        </p:txBody>
      </p:sp>
      <p:sp>
        <p:nvSpPr>
          <p:cNvPr id="12307" name="Rectangle 6"/>
          <p:cNvSpPr>
            <a:spLocks noChangeArrowheads="1"/>
          </p:cNvSpPr>
          <p:nvPr/>
        </p:nvSpPr>
        <p:spPr bwMode="auto">
          <a:xfrm>
            <a:off x="1006079" y="1857378"/>
            <a:ext cx="8346148" cy="576263"/>
          </a:xfrm>
          <a:prstGeom prst="rect">
            <a:avLst/>
          </a:prstGeom>
          <a:gradFill rotWithShape="1">
            <a:gsLst>
              <a:gs pos="0">
                <a:srgbClr val="FF1F1F"/>
              </a:gs>
              <a:gs pos="50000">
                <a:srgbClr val="FFFFFF"/>
              </a:gs>
              <a:gs pos="100000">
                <a:srgbClr val="FF1F1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dirty="0" smtClean="0"/>
              <a:t>Data Mining </a:t>
            </a:r>
            <a:r>
              <a:rPr lang="en-US" dirty="0"/>
              <a:t>and Social Network techniques</a:t>
            </a:r>
          </a:p>
        </p:txBody>
      </p:sp>
      <p:sp>
        <p:nvSpPr>
          <p:cNvPr id="50" name="AutoShape 15"/>
          <p:cNvSpPr>
            <a:spLocks noChangeArrowheads="1"/>
          </p:cNvSpPr>
          <p:nvPr/>
        </p:nvSpPr>
        <p:spPr bwMode="auto">
          <a:xfrm>
            <a:off x="1849395" y="4962548"/>
            <a:ext cx="6754905" cy="734704"/>
          </a:xfrm>
          <a:prstGeom prst="roundRect">
            <a:avLst>
              <a:gd name="adj" fmla="val 16667"/>
            </a:avLst>
          </a:prstGeom>
          <a:solidFill>
            <a:srgbClr val="CCECFF">
              <a:alpha val="77646"/>
            </a:srgb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国家核高基项目 </a:t>
            </a:r>
            <a:r>
              <a:rPr lang="en-US" altLang="zh-CN" sz="1400" b="1" dirty="0" smtClean="0">
                <a:latin typeface="楷体" pitchFamily="49" charset="-122"/>
                <a:ea typeface="楷体" pitchFamily="49" charset="-122"/>
              </a:rPr>
              <a:t>(NSFC)</a:t>
            </a:r>
          </a:p>
          <a:p>
            <a:pPr algn="ctr"/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自然科学基金重点  </a:t>
            </a:r>
            <a:r>
              <a:rPr lang="en-US" altLang="zh-CN" sz="1400" b="1" dirty="0" smtClean="0">
                <a:latin typeface="楷体" pitchFamily="49" charset="-122"/>
                <a:ea typeface="楷体" pitchFamily="49" charset="-122"/>
              </a:rPr>
              <a:t>(NSFC Key)</a:t>
            </a:r>
          </a:p>
          <a:p>
            <a:pPr algn="ctr"/>
            <a:r>
              <a:rPr lang="zh-CN" altLang="en-US" sz="1400" b="1" dirty="0" smtClean="0">
                <a:latin typeface="楷体" pitchFamily="49" charset="-122"/>
                <a:ea typeface="楷体" pitchFamily="49" charset="-122"/>
              </a:rPr>
              <a:t>科技信息资源内容监测与分析服务平台  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 sz="1200" b="1" dirty="0" smtClean="0">
                <a:latin typeface="楷体" pitchFamily="49" charset="-122"/>
                <a:ea typeface="楷体" pitchFamily="49" charset="-122"/>
              </a:rPr>
              <a:t>中国科技部信息情报研究所</a:t>
            </a:r>
            <a:r>
              <a:rPr lang="en-US" altLang="zh-CN" sz="1200" b="1" dirty="0" smtClean="0">
                <a:latin typeface="楷体" pitchFamily="49" charset="-122"/>
                <a:ea typeface="楷体" pitchFamily="49" charset="-122"/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  <p:bldP spid="5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271463" y="80628"/>
            <a:ext cx="9363075" cy="792162"/>
          </a:xfrm>
        </p:spPr>
        <p:txBody>
          <a:bodyPr/>
          <a:lstStyle/>
          <a:p>
            <a:r>
              <a:rPr lang="en-US" altLang="zh-CN" dirty="0" smtClean="0"/>
              <a:t>Representative Publications</a:t>
            </a:r>
            <a:endParaRPr lang="zh-CN" altLang="en-US" dirty="0" smtClean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xfrm>
            <a:off x="87560" y="800708"/>
            <a:ext cx="9653972" cy="5586862"/>
          </a:xfrm>
        </p:spPr>
        <p:txBody>
          <a:bodyPr/>
          <a:lstStyle/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Jing Zhang, </a:t>
            </a:r>
            <a:r>
              <a:rPr lang="en-US" altLang="zh-CN" sz="1300" dirty="0" err="1" smtClean="0"/>
              <a:t>Ruoming</a:t>
            </a:r>
            <a:r>
              <a:rPr lang="en-US" altLang="zh-CN" sz="1300" dirty="0" smtClean="0"/>
              <a:t> Jin, Zi Yang, </a:t>
            </a:r>
            <a:r>
              <a:rPr lang="en-US" altLang="zh-CN" sz="1300" dirty="0" err="1" smtClean="0"/>
              <a:t>Keke</a:t>
            </a:r>
            <a:r>
              <a:rPr lang="en-US" altLang="zh-CN" sz="1300" dirty="0" smtClean="0"/>
              <a:t> Cai, Li Zhang, and Zhong Su. Topic Level Expertise Search over Heterogeneous Networks. </a:t>
            </a:r>
            <a:r>
              <a:rPr lang="en-US" altLang="zh-CN" sz="1300" b="1" dirty="0" smtClean="0"/>
              <a:t>Machine Learning Journal</a:t>
            </a:r>
            <a:r>
              <a:rPr lang="en-US" altLang="zh-CN" sz="1300" dirty="0" smtClean="0"/>
              <a:t>, 2011.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</a:t>
            </a:r>
            <a:r>
              <a:rPr lang="en-US" altLang="zh-CN" sz="1300" dirty="0" err="1" smtClean="0"/>
              <a:t>Limin</a:t>
            </a:r>
            <a:r>
              <a:rPr lang="en-US" altLang="zh-CN" sz="1300" dirty="0" smtClean="0"/>
              <a:t> Yao, Duo Zhang, and Jing Zhang. A Combination Approach to Web User Profiling. ACM </a:t>
            </a:r>
            <a:r>
              <a:rPr lang="en-US" altLang="zh-CN" sz="1300" b="1" dirty="0" smtClean="0"/>
              <a:t>TKDD</a:t>
            </a:r>
            <a:r>
              <a:rPr lang="en-US" altLang="zh-CN" sz="1300" dirty="0" smtClean="0"/>
              <a:t>, 2010.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A.C.M. Fong, Bo Wang, and Jing Zhang. A Unified Probabilistic Framework for Name Disambiguation in Digital Library. </a:t>
            </a:r>
            <a:r>
              <a:rPr lang="it-IT" altLang="zh-CN" sz="1300" dirty="0" smtClean="0"/>
              <a:t>IEEE </a:t>
            </a:r>
            <a:r>
              <a:rPr lang="it-IT" altLang="zh-CN" sz="1300" b="1" dirty="0" smtClean="0">
                <a:solidFill>
                  <a:srgbClr val="000000"/>
                </a:solidFill>
              </a:rPr>
              <a:t>TKDE</a:t>
            </a:r>
            <a:r>
              <a:rPr lang="it-IT" altLang="zh-CN" sz="1300" dirty="0" smtClean="0"/>
              <a:t>, 2012.</a:t>
            </a:r>
            <a:endParaRPr lang="en-US" altLang="zh-CN" sz="1300" dirty="0" smtClean="0"/>
          </a:p>
          <a:p>
            <a:pPr>
              <a:spcBef>
                <a:spcPts val="250"/>
              </a:spcBef>
            </a:pPr>
            <a:r>
              <a:rPr lang="it-IT" altLang="zh-CN" sz="1300" dirty="0" err="1" smtClean="0"/>
              <a:t>Juanzi</a:t>
            </a:r>
            <a:r>
              <a:rPr lang="it-IT" altLang="zh-CN" sz="1300" dirty="0" smtClean="0"/>
              <a:t> Li, Jie Tang, Yi Li, Qiong Luo. RiMOM: A Dynamic Multi-Strategy Ontology Alignment Framework. IEEE </a:t>
            </a:r>
            <a:r>
              <a:rPr lang="it-IT" altLang="zh-CN" sz="1300" b="1" dirty="0" smtClean="0"/>
              <a:t>TKDE</a:t>
            </a:r>
            <a:r>
              <a:rPr lang="it-IT" altLang="zh-CN" sz="1300" dirty="0" smtClean="0"/>
              <a:t>, 2009. (</a:t>
            </a:r>
            <a:r>
              <a:rPr lang="en-US" altLang="zh-CN" sz="1300" b="1" dirty="0" smtClean="0"/>
              <a:t>Top 6</a:t>
            </a:r>
            <a:r>
              <a:rPr lang="en-US" altLang="zh-CN" sz="1300" dirty="0" smtClean="0"/>
              <a:t> cited papers among TKDE 2009's papers)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Juanzi Li, </a:t>
            </a:r>
            <a:r>
              <a:rPr lang="en-US" altLang="zh-CN" sz="1300" dirty="0" err="1" smtClean="0"/>
              <a:t>Bangyong</a:t>
            </a:r>
            <a:r>
              <a:rPr lang="en-US" altLang="zh-CN" sz="1300" dirty="0" smtClean="0"/>
              <a:t> Liang, </a:t>
            </a:r>
            <a:r>
              <a:rPr lang="en-US" altLang="zh-CN" sz="1300" dirty="0" err="1" smtClean="0"/>
              <a:t>Xiaotong</a:t>
            </a:r>
            <a:r>
              <a:rPr lang="en-US" altLang="zh-CN" sz="1300" dirty="0" smtClean="0"/>
              <a:t> Huang, Yi Li, and </a:t>
            </a:r>
            <a:r>
              <a:rPr lang="en-US" altLang="zh-CN" sz="1300" dirty="0" err="1" smtClean="0"/>
              <a:t>Kehong</a:t>
            </a:r>
            <a:r>
              <a:rPr lang="en-US" altLang="zh-CN" sz="1300" dirty="0" smtClean="0"/>
              <a:t> Wang. Using Bayesian Decision for Ontology Mapping. </a:t>
            </a:r>
            <a:r>
              <a:rPr lang="en-US" altLang="zh-CN" sz="1300" dirty="0" err="1" smtClean="0"/>
              <a:t>JoWS</a:t>
            </a:r>
            <a:r>
              <a:rPr lang="en-US" altLang="zh-CN" sz="1300" dirty="0" smtClean="0"/>
              <a:t>, 2006. (if =3.41) (</a:t>
            </a:r>
            <a:r>
              <a:rPr lang="en-US" altLang="zh-CN" sz="1300" b="1" dirty="0" smtClean="0"/>
              <a:t>Top 10</a:t>
            </a:r>
            <a:r>
              <a:rPr lang="en-US" altLang="zh-CN" sz="1300" dirty="0" smtClean="0"/>
              <a:t> cited papers in JWS's history)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Zi Yang, </a:t>
            </a:r>
            <a:r>
              <a:rPr lang="en-US" altLang="zh-CN" sz="1300" dirty="0" err="1" smtClean="0"/>
              <a:t>Keke</a:t>
            </a:r>
            <a:r>
              <a:rPr lang="en-US" altLang="zh-CN" sz="1300" dirty="0" smtClean="0"/>
              <a:t> Cai, Jie Tang, Li Zhang, Zhong Su, and Juanzi Li. Social Context Summarization. </a:t>
            </a:r>
            <a:r>
              <a:rPr lang="en-US" altLang="zh-CN" sz="1300" b="1" dirty="0" smtClean="0"/>
              <a:t>SIGIR’11.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</a:t>
            </a:r>
            <a:r>
              <a:rPr lang="en-US" altLang="zh-CN" sz="1300" dirty="0" err="1" smtClean="0"/>
              <a:t>Sen</a:t>
            </a:r>
            <a:r>
              <a:rPr lang="en-US" altLang="zh-CN" sz="1300" dirty="0" smtClean="0"/>
              <a:t> Wu, </a:t>
            </a:r>
            <a:r>
              <a:rPr lang="en-US" altLang="zh-CN" sz="1300" dirty="0" err="1" smtClean="0"/>
              <a:t>Jimeng</a:t>
            </a:r>
            <a:r>
              <a:rPr lang="en-US" altLang="zh-CN" sz="1300" dirty="0" smtClean="0"/>
              <a:t> Sun, and Hang Su. Cross-domain Collaboration Recommendation. </a:t>
            </a:r>
            <a:r>
              <a:rPr lang="en-US" altLang="zh-CN" sz="1300" b="1" dirty="0" smtClean="0"/>
              <a:t>KDD'12</a:t>
            </a:r>
            <a:r>
              <a:rPr lang="en-US" altLang="zh-CN" sz="1300" dirty="0" smtClean="0"/>
              <a:t> (Full Presentation &amp; Best Poster Award)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Bo Wang, Yang Yang, Po Hu, </a:t>
            </a:r>
            <a:r>
              <a:rPr lang="en-US" altLang="zh-CN" sz="1300" dirty="0" err="1" smtClean="0"/>
              <a:t>Yanting</a:t>
            </a:r>
            <a:r>
              <a:rPr lang="en-US" altLang="zh-CN" sz="1300" dirty="0" smtClean="0"/>
              <a:t> Zhao, </a:t>
            </a:r>
            <a:r>
              <a:rPr lang="en-US" altLang="zh-CN" sz="1300" dirty="0" err="1" smtClean="0"/>
              <a:t>Xinyu</a:t>
            </a:r>
            <a:r>
              <a:rPr lang="en-US" altLang="zh-CN" sz="1300" dirty="0" smtClean="0"/>
              <a:t> Yan, Bo </a:t>
            </a:r>
            <a:r>
              <a:rPr lang="en-US" altLang="zh-CN" sz="1300" dirty="0" err="1" smtClean="0"/>
              <a:t>Gao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Minlie</a:t>
            </a:r>
            <a:r>
              <a:rPr lang="en-US" altLang="zh-CN" sz="1300" dirty="0" smtClean="0"/>
              <a:t> Huang, </a:t>
            </a:r>
            <a:r>
              <a:rPr lang="en-US" altLang="zh-CN" sz="1300" dirty="0" err="1" smtClean="0"/>
              <a:t>Peng</a:t>
            </a:r>
            <a:r>
              <a:rPr lang="en-US" altLang="zh-CN" sz="1300" dirty="0" smtClean="0"/>
              <a:t> </a:t>
            </a:r>
            <a:r>
              <a:rPr lang="en-US" altLang="zh-CN" sz="1300" dirty="0" err="1" smtClean="0"/>
              <a:t>Xu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Weichang</a:t>
            </a:r>
            <a:r>
              <a:rPr lang="en-US" altLang="zh-CN" sz="1300" dirty="0" smtClean="0"/>
              <a:t> Li, and Adam K. </a:t>
            </a:r>
            <a:r>
              <a:rPr lang="en-US" altLang="zh-CN" sz="1300" dirty="0" err="1" smtClean="0"/>
              <a:t>Usadi</a:t>
            </a:r>
            <a:r>
              <a:rPr lang="en-US" altLang="zh-CN" sz="1300" dirty="0" smtClean="0"/>
              <a:t>. </a:t>
            </a:r>
            <a:r>
              <a:rPr lang="en-US" altLang="zh-CN" sz="1300" dirty="0" err="1" smtClean="0"/>
              <a:t>PatentMiner</a:t>
            </a:r>
            <a:r>
              <a:rPr lang="en-US" altLang="zh-CN" sz="1300" dirty="0" smtClean="0"/>
              <a:t>: Topic-driven Patent Analysis and Mining. </a:t>
            </a:r>
            <a:r>
              <a:rPr lang="en-US" altLang="zh-CN" sz="1300" b="1" dirty="0" smtClean="0"/>
              <a:t>KDD'12</a:t>
            </a:r>
            <a:r>
              <a:rPr lang="en-US" altLang="zh-CN" sz="1300" dirty="0" smtClean="0"/>
              <a:t>.</a:t>
            </a:r>
          </a:p>
          <a:p>
            <a:pPr>
              <a:spcBef>
                <a:spcPts val="250"/>
              </a:spcBef>
            </a:pPr>
            <a:r>
              <a:rPr lang="en-US" altLang="zh-CN" sz="1300" dirty="0" err="1" smtClean="0"/>
              <a:t>Chenhao</a:t>
            </a:r>
            <a:r>
              <a:rPr lang="en-US" altLang="zh-CN" sz="1300" dirty="0" smtClean="0"/>
              <a:t> Tan, Lillian Lee, Jie Tang, Long Jiang, Ming Zhou, and Ping Li. User-level sentiment analysis incorporating social networks. </a:t>
            </a:r>
            <a:r>
              <a:rPr lang="en-US" altLang="zh-CN" sz="1300" b="1" dirty="0" smtClean="0"/>
              <a:t>KDD'11</a:t>
            </a:r>
            <a:r>
              <a:rPr lang="en-US" altLang="zh-CN" sz="1300" dirty="0" smtClean="0"/>
              <a:t>. 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Chenhao Tan, Jie Tang, Jimeng Sun, Quan Lin, and Fengjiao Wang. Social Action Tracking via Noise Tolerant Time-varying Factor Graphs. </a:t>
            </a:r>
            <a:r>
              <a:rPr lang="en-US" altLang="zh-CN" sz="1300" b="1" dirty="0" err="1" smtClean="0"/>
              <a:t>KDD’10</a:t>
            </a:r>
            <a:r>
              <a:rPr lang="en-US" altLang="zh-CN" sz="1300" dirty="0" smtClean="0"/>
              <a:t>.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Chi Wang, Jiawei Han, Yuntao Jia, Jie Tang, Duo Zhang, Yintao Yu, </a:t>
            </a:r>
            <a:r>
              <a:rPr lang="en-US" altLang="zh-CN" sz="1300" dirty="0" err="1" smtClean="0"/>
              <a:t>Jingyi</a:t>
            </a:r>
            <a:r>
              <a:rPr lang="en-US" altLang="zh-CN" sz="1300" dirty="0" smtClean="0"/>
              <a:t> Guo. Mining Advisor-Advisee Relationships from Research Publication Networks. </a:t>
            </a:r>
            <a:r>
              <a:rPr lang="en-US" altLang="zh-CN" sz="1300" b="1" dirty="0" err="1" smtClean="0"/>
              <a:t>KDD’10</a:t>
            </a:r>
            <a:r>
              <a:rPr lang="en-US" altLang="zh-CN" sz="1300" dirty="0" smtClean="0"/>
              <a:t>.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Jimeng Sun, Chi Wang, and Zi Yang. Social Influence Analysis in Large-scale Networks. </a:t>
            </a:r>
            <a:r>
              <a:rPr lang="en-US" altLang="zh-CN" sz="1300" b="1" dirty="0" smtClean="0"/>
              <a:t>KDD'09</a:t>
            </a:r>
            <a:r>
              <a:rPr lang="en-US" altLang="zh-CN" sz="1300" dirty="0" smtClean="0"/>
              <a:t>. </a:t>
            </a:r>
          </a:p>
          <a:p>
            <a:pPr>
              <a:spcBef>
                <a:spcPts val="250"/>
              </a:spcBef>
              <a:buNone/>
            </a:pPr>
            <a:r>
              <a:rPr lang="en-US" altLang="zh-CN" sz="1300" dirty="0" smtClean="0"/>
              <a:t>        (</a:t>
            </a:r>
            <a:r>
              <a:rPr lang="en-US" altLang="zh-CN" sz="1300" b="1" dirty="0" smtClean="0"/>
              <a:t>Top 4 </a:t>
            </a:r>
            <a:r>
              <a:rPr lang="en-US" altLang="zh-CN" sz="1300" dirty="0" smtClean="0"/>
              <a:t>cited papers among KDD 2009's papers)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Jing Zhang, Limin Yao, Juanzi Li, Li Zhang, and Zhong Su. </a:t>
            </a:r>
            <a:r>
              <a:rPr lang="en-US" altLang="zh-CN" sz="1300" dirty="0" err="1" smtClean="0"/>
              <a:t>ArnetMiner</a:t>
            </a:r>
            <a:r>
              <a:rPr lang="en-US" altLang="zh-CN" sz="1300" dirty="0" smtClean="0"/>
              <a:t>: Extraction and Mining of Academic Social Networks. </a:t>
            </a:r>
            <a:r>
              <a:rPr lang="en-US" altLang="zh-CN" sz="1300" b="1" dirty="0" smtClean="0"/>
              <a:t>KDD’08</a:t>
            </a:r>
            <a:r>
              <a:rPr lang="en-US" altLang="zh-CN" sz="1300" dirty="0" smtClean="0"/>
              <a:t>. (</a:t>
            </a:r>
            <a:r>
              <a:rPr lang="en-US" altLang="zh-CN" sz="1300" b="1" dirty="0" smtClean="0"/>
              <a:t>Top 6</a:t>
            </a:r>
            <a:r>
              <a:rPr lang="en-US" altLang="zh-CN" sz="1300" dirty="0" smtClean="0"/>
              <a:t> cited papers among KDD 2008's papers)</a:t>
            </a:r>
          </a:p>
          <a:p>
            <a:pPr>
              <a:spcBef>
                <a:spcPts val="250"/>
              </a:spcBef>
            </a:pPr>
            <a:r>
              <a:rPr lang="en-US" altLang="zh-CN" sz="1300" dirty="0" smtClean="0"/>
              <a:t>Jie Tang, Ho-</a:t>
            </a:r>
            <a:r>
              <a:rPr lang="en-US" altLang="zh-CN" sz="1300" dirty="0" err="1" smtClean="0"/>
              <a:t>fung</a:t>
            </a:r>
            <a:r>
              <a:rPr lang="en-US" altLang="zh-CN" sz="1300" dirty="0" smtClean="0"/>
              <a:t> Leung, </a:t>
            </a:r>
            <a:r>
              <a:rPr lang="en-US" altLang="zh-CN" sz="1300" dirty="0" err="1" smtClean="0"/>
              <a:t>Qiong</a:t>
            </a:r>
            <a:r>
              <a:rPr lang="en-US" altLang="zh-CN" sz="1300" dirty="0" smtClean="0"/>
              <a:t> </a:t>
            </a:r>
            <a:r>
              <a:rPr lang="en-US" altLang="zh-CN" sz="1300" dirty="0" err="1" smtClean="0"/>
              <a:t>Luo</a:t>
            </a:r>
            <a:r>
              <a:rPr lang="en-US" altLang="zh-CN" sz="1300" dirty="0" smtClean="0"/>
              <a:t>, </a:t>
            </a:r>
            <a:r>
              <a:rPr lang="en-US" altLang="zh-CN" sz="1300" dirty="0" err="1" smtClean="0"/>
              <a:t>Dewei</a:t>
            </a:r>
            <a:r>
              <a:rPr lang="en-US" altLang="zh-CN" sz="1300" dirty="0" smtClean="0"/>
              <a:t> Chen, and </a:t>
            </a:r>
            <a:r>
              <a:rPr lang="en-US" altLang="zh-CN" sz="1300" dirty="0" err="1" smtClean="0"/>
              <a:t>Jibin</a:t>
            </a:r>
            <a:r>
              <a:rPr lang="en-US" altLang="zh-CN" sz="1300" dirty="0" smtClean="0"/>
              <a:t> Gong. Towards Ontology Learning from Folksonomies. </a:t>
            </a:r>
            <a:r>
              <a:rPr lang="en-US" altLang="zh-CN" sz="1300" b="1" dirty="0" smtClean="0"/>
              <a:t>IJCAI’09</a:t>
            </a:r>
            <a:r>
              <a:rPr lang="en-US" altLang="zh-CN" sz="1300" dirty="0" smtClean="0"/>
              <a:t>.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01700" y="3903669"/>
            <a:ext cx="7485166" cy="1752600"/>
          </a:xfrm>
        </p:spPr>
        <p:txBody>
          <a:bodyPr/>
          <a:lstStyle/>
          <a:p>
            <a:r>
              <a:rPr lang="en-US" altLang="zh-CN" dirty="0" smtClean="0"/>
              <a:t>Demo: </a:t>
            </a:r>
            <a:r>
              <a:rPr lang="en-US" altLang="zh-CN" dirty="0" smtClean="0">
                <a:hlinkClick r:id="rId3"/>
              </a:rPr>
              <a:t>http://arnetminer.org</a:t>
            </a:r>
            <a:endParaRPr lang="en-US" altLang="zh-CN" dirty="0" smtClean="0"/>
          </a:p>
          <a:p>
            <a:r>
              <a:rPr lang="en-US" altLang="zh-CN" dirty="0" smtClean="0"/>
              <a:t>HP: </a:t>
            </a:r>
            <a:r>
              <a:rPr lang="en-US" altLang="zh-CN" sz="2800" dirty="0" smtClean="0">
                <a:hlinkClick r:id="rId4"/>
              </a:rPr>
              <a:t>http</a:t>
            </a:r>
            <a:r>
              <a:rPr lang="en-US" altLang="zh-CN" sz="2800" smtClean="0">
                <a:hlinkClick r:id="rId4"/>
              </a:rPr>
              <a:t>://keg.cs.tsinghua.edu.cn/jietang/</a:t>
            </a:r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6042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Thanks!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The era of big and complex data…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6376" y="1128715"/>
            <a:ext cx="9699624" cy="4929187"/>
          </a:xfrm>
        </p:spPr>
        <p:txBody>
          <a:bodyPr/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Web trend</a:t>
            </a:r>
          </a:p>
          <a:p>
            <a:pPr lvl="1"/>
            <a:r>
              <a:rPr lang="en-US" altLang="zh-CN" smtClean="0">
                <a:solidFill>
                  <a:srgbClr val="C00000"/>
                </a:solidFill>
              </a:rPr>
              <a:t>Data centric </a:t>
            </a:r>
            <a:r>
              <a:rPr lang="en-US" altLang="zh-CN" dirty="0" smtClean="0">
                <a:solidFill>
                  <a:srgbClr val="C00000"/>
                </a:solidFill>
                <a:sym typeface="Wingdings" pitchFamily="2" charset="2"/>
              </a:rPr>
              <a:t> User centric</a:t>
            </a:r>
          </a:p>
          <a:p>
            <a:pPr lvl="1"/>
            <a:r>
              <a:rPr lang="en-US" altLang="zh-CN" dirty="0" smtClean="0">
                <a:solidFill>
                  <a:srgbClr val="C00000"/>
                </a:solidFill>
                <a:sym typeface="Wingdings" pitchFamily="2" charset="2"/>
              </a:rPr>
              <a:t>Offline sparse social </a:t>
            </a:r>
            <a:r>
              <a:rPr lang="en-US" altLang="zh-CN" smtClean="0">
                <a:solidFill>
                  <a:srgbClr val="C00000"/>
                </a:solidFill>
                <a:sym typeface="Wingdings" pitchFamily="2" charset="2"/>
              </a:rPr>
              <a:t> Online </a:t>
            </a:r>
            <a:r>
              <a:rPr lang="en-US" altLang="zh-CN" dirty="0" smtClean="0">
                <a:solidFill>
                  <a:srgbClr val="C00000"/>
                </a:solidFill>
                <a:sym typeface="Wingdings" pitchFamily="2" charset="2"/>
              </a:rPr>
              <a:t>dense social</a:t>
            </a:r>
          </a:p>
          <a:p>
            <a:pPr lvl="1"/>
            <a:r>
              <a:rPr lang="en-US" altLang="zh-CN" smtClean="0">
                <a:solidFill>
                  <a:srgbClr val="C00000"/>
                </a:solidFill>
                <a:sym typeface="Wingdings" pitchFamily="2" charset="2"/>
              </a:rPr>
              <a:t>Large-scale data mining  Big data deep analystic </a:t>
            </a:r>
          </a:p>
          <a:p>
            <a:r>
              <a:rPr lang="en-US" altLang="zh-CN" smtClean="0">
                <a:sym typeface="Wingdings" pitchFamily="2" charset="2"/>
              </a:rPr>
              <a:t>Tech trend</a:t>
            </a:r>
          </a:p>
          <a:p>
            <a:pPr lvl="1"/>
            <a:r>
              <a:rPr lang="en-US" altLang="zh-CN" smtClean="0">
                <a:sym typeface="Wingdings" pitchFamily="2" charset="2"/>
              </a:rPr>
              <a:t>Formal </a:t>
            </a:r>
            <a:r>
              <a:rPr lang="en-US" altLang="zh-CN" dirty="0" smtClean="0">
                <a:sym typeface="Wingdings" pitchFamily="2" charset="2"/>
              </a:rPr>
              <a:t>text  Informal text</a:t>
            </a:r>
          </a:p>
          <a:p>
            <a:pPr lvl="1"/>
            <a:r>
              <a:rPr lang="en-US" altLang="zh-CN" smtClean="0">
                <a:sym typeface="Wingdings" pitchFamily="2" charset="2"/>
              </a:rPr>
              <a:t>User modeling  Collective intelligence</a:t>
            </a:r>
            <a:endParaRPr lang="en-US" altLang="zh-CN" dirty="0" smtClean="0">
              <a:sym typeface="Wingdings" pitchFamily="2" charset="2"/>
            </a:endParaRPr>
          </a:p>
          <a:p>
            <a:pPr lvl="1"/>
            <a:r>
              <a:rPr lang="en-US" altLang="zh-CN" smtClean="0">
                <a:sym typeface="Wingdings" pitchFamily="2" charset="2"/>
              </a:rPr>
              <a:t>Keyword-based </a:t>
            </a:r>
            <a:r>
              <a:rPr lang="en-US" altLang="zh-CN" dirty="0" smtClean="0">
                <a:sym typeface="Wingdings" pitchFamily="2" charset="2"/>
              </a:rPr>
              <a:t>modeling </a:t>
            </a:r>
            <a:r>
              <a:rPr lang="en-US" altLang="zh-CN" smtClean="0">
                <a:sym typeface="Wingdings" pitchFamily="2" charset="2"/>
              </a:rPr>
              <a:t> Semantic-based modeling</a:t>
            </a:r>
          </a:p>
          <a:p>
            <a:pPr lvl="1"/>
            <a:r>
              <a:rPr lang="en-US" altLang="zh-CN" smtClean="0"/>
              <a:t>Macro-level analysis </a:t>
            </a:r>
            <a:r>
              <a:rPr lang="en-US" altLang="zh-CN" smtClean="0">
                <a:sym typeface="Wingdings" pitchFamily="2" charset="2"/>
              </a:rPr>
              <a:t> Micro-level analysis</a:t>
            </a:r>
          </a:p>
          <a:p>
            <a:pPr lvl="1"/>
            <a:r>
              <a:rPr lang="en-US" altLang="zh-CN" smtClean="0">
                <a:sym typeface="Wingdings" pitchFamily="2" charset="2"/>
              </a:rPr>
              <a:t>…</a:t>
            </a:r>
            <a:endParaRPr lang="en-US" altLang="zh-CN" dirty="0" smtClean="0">
              <a:sym typeface="Wingdings" pitchFamily="2" charset="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9848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title"/>
          </p:nvPr>
        </p:nvSpPr>
        <p:spPr>
          <a:xfrm>
            <a:off x="495300" y="0"/>
            <a:ext cx="8915400" cy="1143000"/>
          </a:xfrm>
        </p:spPr>
        <p:txBody>
          <a:bodyPr/>
          <a:lstStyle/>
          <a:p>
            <a:pPr eaLnBrk="1" hangingPunct="1"/>
            <a:r>
              <a:rPr lang="en-US" altLang="zh-CN" dirty="0" smtClean="0"/>
              <a:t>A Trillion Dollar Opportunity</a:t>
            </a:r>
          </a:p>
        </p:txBody>
      </p:sp>
      <p:sp>
        <p:nvSpPr>
          <p:cNvPr id="10242" name="Text Box 10"/>
          <p:cNvSpPr txBox="1">
            <a:spLocks noChangeArrowheads="1"/>
          </p:cNvSpPr>
          <p:nvPr/>
        </p:nvSpPr>
        <p:spPr bwMode="auto">
          <a:xfrm>
            <a:off x="538295" y="1268760"/>
            <a:ext cx="8872405" cy="2286000"/>
          </a:xfrm>
          <a:prstGeom prst="rect">
            <a:avLst/>
          </a:prstGeom>
          <a:solidFill>
            <a:srgbClr val="CCFF99"/>
          </a:solidFill>
          <a:ln w="9525">
            <a:solidFill>
              <a:srgbClr val="C00000"/>
            </a:solidFill>
            <a:miter lim="800000"/>
            <a:headEnd/>
            <a:tailEnd/>
          </a:ln>
        </p:spPr>
        <p:txBody>
          <a:bodyPr lIns="360000" rIns="360000" anchor="ctr"/>
          <a:lstStyle/>
          <a:p>
            <a:pPr algn="ctr">
              <a:spcBef>
                <a:spcPct val="50000"/>
              </a:spcBef>
            </a:pPr>
            <a:r>
              <a:rPr lang="en-US" altLang="zh-CN" sz="2400" dirty="0"/>
              <a:t>Social networks already become a </a:t>
            </a:r>
            <a:r>
              <a:rPr lang="en-US" altLang="zh-CN" sz="2400" dirty="0">
                <a:solidFill>
                  <a:srgbClr val="FF0000"/>
                </a:solidFill>
              </a:rPr>
              <a:t>bridge to connect</a:t>
            </a:r>
            <a:r>
              <a:rPr lang="en-US" altLang="zh-CN" sz="2400" dirty="0"/>
              <a:t> our daily </a:t>
            </a:r>
            <a:r>
              <a:rPr lang="en-US" altLang="zh-CN" sz="2400" b="1" dirty="0"/>
              <a:t>physical</a:t>
            </a:r>
            <a:r>
              <a:rPr lang="en-US" altLang="zh-CN" sz="2400" dirty="0"/>
              <a:t> life and the </a:t>
            </a:r>
            <a:r>
              <a:rPr lang="en-US" altLang="zh-CN" sz="2400" b="1" dirty="0"/>
              <a:t>virtual</a:t>
            </a:r>
            <a:r>
              <a:rPr lang="en-US" altLang="zh-CN" sz="2400" dirty="0"/>
              <a:t> web space</a:t>
            </a:r>
          </a:p>
          <a:p>
            <a:pPr algn="ctr">
              <a:spcBef>
                <a:spcPct val="50000"/>
              </a:spcBef>
            </a:pPr>
            <a:endParaRPr lang="en-US" altLang="zh-CN" sz="1000" b="1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 b="1" i="1" dirty="0">
                <a:latin typeface="Times New Roman" pitchFamily="18" charset="0"/>
                <a:cs typeface="Times New Roman" pitchFamily="18" charset="0"/>
              </a:rPr>
              <a:t>On2Off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baseline="30000" dirty="0">
                <a:latin typeface="Times New Roman" pitchFamily="18" charset="0"/>
                <a:cs typeface="Times New Roman" pitchFamily="18" charset="0"/>
              </a:rPr>
              <a:t>[1</a:t>
            </a:r>
            <a:r>
              <a:rPr lang="en-US" altLang="zh-CN" sz="2400" b="1" baseline="30000" dirty="0" smtClean="0"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 algn="ctr">
              <a:spcBef>
                <a:spcPct val="50000"/>
              </a:spcBef>
            </a:pP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Goal: 1,000,000,000,000 dollar…</a:t>
            </a:r>
            <a:endParaRPr lang="en-US" altLang="zh-CN" sz="2400" b="1" baseline="30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243" name="TextBox 21"/>
          <p:cNvSpPr txBox="1">
            <a:spLocks noChangeArrowheads="1"/>
          </p:cNvSpPr>
          <p:nvPr/>
        </p:nvSpPr>
        <p:spPr bwMode="auto">
          <a:xfrm>
            <a:off x="0" y="6300609"/>
            <a:ext cx="9906000" cy="5847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dirty="0"/>
              <a:t>[1] Online to Offline is trillion dollar business</a:t>
            </a:r>
          </a:p>
          <a:p>
            <a:r>
              <a:rPr lang="en-US" altLang="zh-CN" sz="1600" dirty="0">
                <a:hlinkClick r:id="rId3"/>
              </a:rPr>
              <a:t>http://techcrunch.com/2010/08/07/why-online2offline-commerce-is-a-trillion-dollar-opportunity/</a:t>
            </a:r>
            <a:endParaRPr lang="zh-CN" altLang="en-US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6736" y="3567320"/>
            <a:ext cx="4644516" cy="279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64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However……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Terribly, we are still working with “hoe”…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52" y="2492896"/>
            <a:ext cx="4032448" cy="2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159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2.3|6.4|4.8|4.7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8|0.4|0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1.4|1.7|10.9|3.3|7.3|12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0.4|0.9|0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.1|0.1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3|2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1.1|2.5|5.1|1|2.1"/>
</p:tagLst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29911</TotalTime>
  <Words>3738</Words>
  <Application>Microsoft Macintosh PowerPoint</Application>
  <PresentationFormat>A4 Paper (210x297 mm)</PresentationFormat>
  <Paragraphs>698</Paragraphs>
  <Slides>77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77</vt:i4>
      </vt:variant>
    </vt:vector>
  </HeadingPairs>
  <TitlesOfParts>
    <vt:vector size="81" baseType="lpstr">
      <vt:lpstr>Default Design</vt:lpstr>
      <vt:lpstr>CorelDRAW</vt:lpstr>
      <vt:lpstr>Chart</vt:lpstr>
      <vt:lpstr>Visio</vt:lpstr>
      <vt:lpstr>When Social Networks meet Semantic Web —@2006-2012, AMiner.org</vt:lpstr>
      <vt:lpstr>Social Networks</vt:lpstr>
      <vt:lpstr>每秒钟，人们发送290万封电子邮件</vt:lpstr>
      <vt:lpstr>每分钟，人们通过YouTube 上传20小时的视频</vt:lpstr>
      <vt:lpstr>每个月，人们在Facebook 上 共浏览7000亿分钟</vt:lpstr>
      <vt:lpstr>每秒钟，亚马逊处理72.9笔订单</vt:lpstr>
      <vt:lpstr>淘宝双十一购物节</vt:lpstr>
      <vt:lpstr>A Trillion Dollar Opportunity</vt:lpstr>
      <vt:lpstr>However……</vt:lpstr>
      <vt:lpstr>Big Data Mining needs Knowledge</vt:lpstr>
      <vt:lpstr>从数据的网络到知识的网络 —Data Web-&gt;Semantic Web</vt:lpstr>
      <vt:lpstr>世界上第一台Web服务器</vt:lpstr>
      <vt:lpstr>PowerPoint Presentation</vt:lpstr>
      <vt:lpstr>Build semantic links between data</vt:lpstr>
      <vt:lpstr>Timeline</vt:lpstr>
      <vt:lpstr>A “mistake”…</vt:lpstr>
      <vt:lpstr>Fortunately, social network is coming… </vt:lpstr>
      <vt:lpstr>Knowledge Base</vt:lpstr>
      <vt:lpstr>链接数据-万维网上的数据库</vt:lpstr>
      <vt:lpstr>Now we have/need</vt:lpstr>
      <vt:lpstr>AMiner.org —Deep Analysis and Mining for Academic Social Networks </vt:lpstr>
      <vt:lpstr>Why AMiner.org (Arnetminer)?</vt:lpstr>
      <vt:lpstr>Examples – Expertise search</vt:lpstr>
      <vt:lpstr>Examples – Citation network analysis</vt:lpstr>
      <vt:lpstr>PowerPoint Presentation</vt:lpstr>
      <vt:lpstr>PowerPoint Presentation</vt:lpstr>
      <vt:lpstr>Outline</vt:lpstr>
      <vt:lpstr>AMiner.org - Academic research social network analysis and mining system</vt:lpstr>
      <vt:lpstr>PowerPoint Presentation</vt:lpstr>
      <vt:lpstr>Person Search</vt:lpstr>
      <vt:lpstr> Expertise Search</vt:lpstr>
      <vt:lpstr>Organization Search</vt:lpstr>
      <vt:lpstr>Geographic search</vt:lpstr>
      <vt:lpstr>Conference Analysis</vt:lpstr>
      <vt:lpstr>Reviewer  Suggestion</vt:lpstr>
      <vt:lpstr>Cross-domain Collaboratinon Recommendation</vt:lpstr>
      <vt:lpstr>PowerPoint Presentation</vt:lpstr>
      <vt:lpstr>Academic Performance Measure</vt:lpstr>
      <vt:lpstr>AMiner (ArnetMiner)</vt:lpstr>
      <vt:lpstr>PowerPoint Presentation</vt:lpstr>
      <vt:lpstr>PowerPoint Presentation</vt:lpstr>
      <vt:lpstr>Outline</vt:lpstr>
      <vt:lpstr>CT1: Knowledge Acquisition from Social Web (ACM TKDD, WWW’12, ISWC’06, ICDM’07, ACL’07)</vt:lpstr>
      <vt:lpstr>Researcher Profile Database[1]</vt:lpstr>
      <vt:lpstr>RiMOM[1-3]-A Tool for Semantic Integration (OAEI’06-09)</vt:lpstr>
      <vt:lpstr>Name Disambiguation[1,2]</vt:lpstr>
      <vt:lpstr>Disambiguation Performance</vt:lpstr>
      <vt:lpstr>Outline</vt:lpstr>
      <vt:lpstr>CT2: Topic-based Heterogeneous Ranking (KDD’08, KDD’12, Machine Learning)</vt:lpstr>
      <vt:lpstr>(1) Modeling the Academic Network[1]</vt:lpstr>
      <vt:lpstr>Generative Story of ACT1 Model</vt:lpstr>
      <vt:lpstr>(2) Integrating with Random Walk[1]</vt:lpstr>
      <vt:lpstr>Outline</vt:lpstr>
      <vt:lpstr>CT3: Social Network Analysis (KDD’09, ’10, ’11, DMKD’12, JIS)</vt:lpstr>
      <vt:lpstr>(1) Social Action Modeling and Prediction[1]</vt:lpstr>
      <vt:lpstr>(2) Social Influence Analysis [1]</vt:lpstr>
      <vt:lpstr>Influential nodes on different topics</vt:lpstr>
      <vt:lpstr>(3) Mining Advisor-Advisee Relationship[1]</vt:lpstr>
      <vt:lpstr>Results</vt:lpstr>
      <vt:lpstr>(4) Community Kernel[1]</vt:lpstr>
      <vt:lpstr>PowerPoint Presentation</vt:lpstr>
      <vt:lpstr>Efficiency — Twitter &amp; Coauthor</vt:lpstr>
      <vt:lpstr>Arnetminer Today — A brief summary</vt:lpstr>
      <vt:lpstr>ArnetMiner’s History</vt:lpstr>
      <vt:lpstr>Aminer History</vt:lpstr>
      <vt:lpstr>Widely used..</vt:lpstr>
      <vt:lpstr>PowerPoint Presentation</vt:lpstr>
      <vt:lpstr>Arnetminer as a platform…</vt:lpstr>
      <vt:lpstr>PatentMiner</vt:lpstr>
      <vt:lpstr>Patent Search</vt:lpstr>
      <vt:lpstr>Competitor Analysis</vt:lpstr>
      <vt:lpstr>PowerPoint Presentation</vt:lpstr>
      <vt:lpstr>PatentMiner Today</vt:lpstr>
      <vt:lpstr>PowerPoint Presentation</vt:lpstr>
      <vt:lpstr>Representative Publications</vt:lpstr>
      <vt:lpstr>Thanks!</vt:lpstr>
      <vt:lpstr>The era of big and complex data…</vt:lpstr>
    </vt:vector>
  </TitlesOfParts>
  <Company>Tsinghua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 and Information Integration</dc:title>
  <dc:creator>Jie Tang</dc:creator>
  <cp:lastModifiedBy>Jie Tang</cp:lastModifiedBy>
  <cp:revision>1501</cp:revision>
  <dcterms:created xsi:type="dcterms:W3CDTF">2006-10-23T13:46:31Z</dcterms:created>
  <dcterms:modified xsi:type="dcterms:W3CDTF">2012-12-26T09:28:31Z</dcterms:modified>
</cp:coreProperties>
</file>